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71" r:id="rId4"/>
    <p:sldId id="265" r:id="rId5"/>
    <p:sldId id="262" r:id="rId6"/>
    <p:sldId id="295" r:id="rId7"/>
    <p:sldId id="263" r:id="rId8"/>
    <p:sldId id="296" r:id="rId9"/>
    <p:sldId id="297" r:id="rId10"/>
    <p:sldId id="260" r:id="rId11"/>
    <p:sldId id="287" r:id="rId12"/>
    <p:sldId id="299" r:id="rId13"/>
    <p:sldId id="293" r:id="rId14"/>
    <p:sldId id="298" r:id="rId15"/>
    <p:sldId id="28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D11BB-E1E5-4676-8FF5-AE7E2193AF51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41837-2F83-499D-915C-064EA0A21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86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该研究方法中分为基于序列（小分子作用位点是保守的）或基于结构（根据空间结构确定能否作用）两种方法。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7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对比标准序列，清除其中空格、冗余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补齐残缺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75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73320-9B23-4455-A287-1FBCB6FF6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474E50-B4B9-416C-99FE-C3C70F52E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4A817E-5DAB-4A0B-A1CE-0B2D5FA6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D988A3-73D8-46D5-B2C1-0BF5650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CEE26A-07DF-4239-945A-316B3945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89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A37EB-93C5-4EB3-9A1B-32A32934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ACD998-F475-45EC-B8F5-20BDA2545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145540-C689-4C40-BEA2-52087AD8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81CC05-B8E0-40A9-ABBE-BC4FE4EC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358A6B-6743-4F92-B85B-03D3BFA7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49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59C43A-6CFC-4838-8C67-268533C0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783E51-8DEF-4F54-ADCD-3FBF72A0C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231E3-163F-4FB6-94A5-B04070C6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C0BFFE-829A-4AF9-B88E-39B87E692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43188-8BD4-4FC6-9CF3-CCF991F6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10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857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05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BE8EE-8EE5-4318-A371-659B2DE6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CDD144-B054-414E-A7F6-C7A9616A7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5BC9F0-04A6-4EEB-BD7E-C92DC59A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8333F8-C70B-4577-90E1-9F0DB637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3A0CDD-89F5-4245-B07C-3395EC74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30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368E6-A186-42C4-9DE7-AAFF519F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F80942-32AC-42D2-A2B4-D61FA9FB4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F3CAD4-C3EC-4635-9F88-44B92CF3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66816-5BE4-48CF-8E15-DFAF0874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A07CBE-5479-4E1F-AF6A-195B46F2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68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7C8A0-BCB3-464C-AA95-D4981468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7D922-2405-4CD9-B0C0-06210F99E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DFAD27-67D8-4A4A-9748-CD01AB730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64EFCA-F246-44FD-B326-BA7AD114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27B08B-0FB9-48D6-B3E5-E6AF5984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743E3F-3CE8-461C-B74A-BF9BA331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187E0-ED5C-488D-A0EA-B1396C2C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FC06F4-EFD6-45EC-8278-9119B011B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D4B8AE-C679-4100-AF56-99590DED6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3A6EDA-BCE0-47F9-8008-978B0B0C9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D9EADF-58B7-4FFC-8071-2AE9BB8A3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612D10-1F38-4B8D-B241-3341F77D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2716A3B-11B8-4658-B3DA-28DCB1E2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C378B6-27C1-4BC9-A654-4B18D3C3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39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EC6EC-709A-49BD-9E6B-A3427C3F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1FB808-364F-4906-AE5B-BA473665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F3ACBF-428B-483D-845C-E7F958412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BBE042-00A7-4AAD-A936-50F98C49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48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9D1B5B-211A-4461-B50C-34F984ED5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318A97-732A-4F46-B848-4A77CCDB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D4DEDB-51D3-4ABF-BCB4-7EB57C38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12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498BB-40D5-4175-A5B5-D5AA051A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EEC003-2CE9-4128-A761-92D1D219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59E51C-0496-424E-8B76-616D6BDE1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8C4806-83E2-4AA6-A200-3625EF8C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A3DD44-B7AF-41AA-B7A2-F5CCF686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52748E-C805-441D-A13B-1C60FBB02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873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C32D1-207E-49AC-90A3-B47A825D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E16BB6-0D52-4060-A81D-CD9D7008A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03E164-DCE9-4875-A77A-2B59BAA6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08330A-5591-455A-8ADC-9CF28739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667778-5FB9-46B6-B347-0920BC211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A2FE06-0BDF-4F41-9985-D324A79A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5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7A1788B-94BC-4213-995B-A9830885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2EAB59-F491-4C59-B433-B6E00DC0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B0582E-D906-4E1E-B3ED-476ECB06E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D4A52-0606-4C33-B0A0-65AD3A2F3CF8}" type="datetimeFigureOut">
              <a:rPr lang="zh-CN" altLang="en-US" smtClean="0"/>
              <a:t>2019/3/10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74FD9C-AB44-4DCB-8F52-654870AE9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12EA9-11EA-4A3F-B444-A61772CC6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3482-F24F-45CD-8183-6A938058E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42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92313" y="1054074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zh-CN" altLang="en-US" sz="48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64477" y="160432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04819" y="195104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15417" y="2152547"/>
            <a:ext cx="546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9</a:t>
            </a:r>
            <a:endParaRPr lang="zh-CN" altLang="en-US" sz="60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8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650867" y="3289846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基于膜蛋白序列的药物作用位点发现</a:t>
            </a:r>
          </a:p>
        </p:txBody>
      </p:sp>
      <p:sp>
        <p:nvSpPr>
          <p:cNvPr id="42" name="矩形 41"/>
          <p:cNvSpPr/>
          <p:nvPr/>
        </p:nvSpPr>
        <p:spPr>
          <a:xfrm>
            <a:off x="8247361" y="4928724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i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信息科学与技术学院</a:t>
            </a:r>
          </a:p>
          <a:p>
            <a:pPr algn="ctr"/>
            <a:r>
              <a:rPr lang="zh-CN" altLang="en-US" sz="2000" b="1" i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翟宇豪</a:t>
            </a:r>
          </a:p>
          <a:p>
            <a:pPr algn="ctr"/>
            <a:r>
              <a:rPr lang="en-US" altLang="zh-CN" sz="2000" b="1" i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2019.3.10</a:t>
            </a:r>
            <a:endParaRPr lang="zh-CN" altLang="en-US" sz="2000" b="1" i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4510469" y="1920854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ea"/>
              </a:rPr>
              <a:t>2019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58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1" grpId="1" animBg="1"/>
      <p:bldP spid="71" grpId="2" animBg="1"/>
      <p:bldP spid="41" grpId="0"/>
      <p:bldP spid="41" grpId="1"/>
      <p:bldP spid="42" grpId="0"/>
      <p:bldP spid="2" grpId="0"/>
      <p:bldP spid="2" grpId="1"/>
      <p:bldP spid="2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0" y="3074587"/>
            <a:ext cx="12192000" cy="77849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7778277" y="1243913"/>
            <a:ext cx="3346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/>
              <a:t>使用</a:t>
            </a:r>
            <a:r>
              <a:rPr lang="en-US" altLang="zh-CN" sz="2400" dirty="0"/>
              <a:t>CD-HIT</a:t>
            </a:r>
            <a:r>
              <a:rPr lang="zh-CN" altLang="en-US" sz="2400" dirty="0"/>
              <a:t>中</a:t>
            </a:r>
            <a:r>
              <a:rPr lang="en-US" altLang="zh-CN" sz="2400" dirty="0"/>
              <a:t>cut-off</a:t>
            </a:r>
            <a:r>
              <a:rPr lang="zh-CN" altLang="en-US" sz="2400" dirty="0"/>
              <a:t>参数为</a:t>
            </a:r>
            <a:r>
              <a:rPr lang="en-US" altLang="zh-CN" sz="2400" dirty="0"/>
              <a:t>0.3</a:t>
            </a:r>
            <a:r>
              <a:rPr lang="zh-CN" altLang="en-US" sz="2400" dirty="0"/>
              <a:t>，</a:t>
            </a:r>
            <a:r>
              <a:rPr lang="en-US" altLang="zh-CN" sz="2400" dirty="0"/>
              <a:t>0.9</a:t>
            </a:r>
            <a:r>
              <a:rPr lang="zh-CN" altLang="en-US" sz="2400" dirty="0"/>
              <a:t>对序列进行去冗余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856477" y="4249213"/>
            <a:ext cx="527709" cy="411594"/>
            <a:chOff x="5856477" y="4249213"/>
            <a:chExt cx="527709" cy="411594"/>
          </a:xfrm>
        </p:grpSpPr>
        <p:sp>
          <p:nvSpPr>
            <p:cNvPr id="41" name="椭圆 40"/>
            <p:cNvSpPr/>
            <p:nvPr/>
          </p:nvSpPr>
          <p:spPr>
            <a:xfrm>
              <a:off x="6078070" y="4576283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>
              <a:stCxn id="41" idx="0"/>
            </p:cNvCxnSpPr>
            <p:nvPr/>
          </p:nvCxnSpPr>
          <p:spPr>
            <a:xfrm flipV="1">
              <a:off x="6120332" y="4510528"/>
              <a:ext cx="0" cy="657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5856477" y="424921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25</a:t>
              </a:r>
              <a:r>
                <a:rPr lang="en-US" altLang="zh-CN" sz="1200" dirty="0"/>
                <a:t>%</a:t>
              </a:r>
              <a:endParaRPr lang="zh-CN" altLang="en-US" dirty="0"/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7B1D1BE-72C7-468D-B234-CC3CD77FA029}"/>
              </a:ext>
            </a:extLst>
          </p:cNvPr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E2C2FB9D-12F0-4456-8E7C-2DAA93DD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62" name="AutoShape 28">
              <a:extLst>
                <a:ext uri="{FF2B5EF4-FFF2-40B4-BE49-F238E27FC236}">
                  <a16:creationId xmlns:a16="http://schemas.microsoft.com/office/drawing/2014/main" id="{1655994B-20BA-4A67-A492-616B6AD5C89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27D7DB2-D846-44B0-9DAE-42BC15C0B669}"/>
                </a:ext>
              </a:extLst>
            </p:cNvPr>
            <p:cNvSpPr txBox="1"/>
            <p:nvPr/>
          </p:nvSpPr>
          <p:spPr>
            <a:xfrm>
              <a:off x="379405" y="549008"/>
              <a:ext cx="5052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BC681B2-327A-4ACF-9A1D-67EA182C0E5B}"/>
                </a:ext>
              </a:extLst>
            </p:cNvPr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数据验证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4F232CE-1050-481C-AA2B-0EB2FB78F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33086"/>
              </p:ext>
            </p:extLst>
          </p:nvPr>
        </p:nvGraphicFramePr>
        <p:xfrm>
          <a:off x="546475" y="1342599"/>
          <a:ext cx="6535870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108">
                  <a:extLst>
                    <a:ext uri="{9D8B030D-6E8A-4147-A177-3AD203B41FA5}">
                      <a16:colId xmlns:a16="http://schemas.microsoft.com/office/drawing/2014/main" val="2622946822"/>
                    </a:ext>
                  </a:extLst>
                </a:gridCol>
                <a:gridCol w="1492898">
                  <a:extLst>
                    <a:ext uri="{9D8B030D-6E8A-4147-A177-3AD203B41FA5}">
                      <a16:colId xmlns:a16="http://schemas.microsoft.com/office/drawing/2014/main" val="2320880357"/>
                    </a:ext>
                  </a:extLst>
                </a:gridCol>
                <a:gridCol w="1227662">
                  <a:extLst>
                    <a:ext uri="{9D8B030D-6E8A-4147-A177-3AD203B41FA5}">
                      <a16:colId xmlns:a16="http://schemas.microsoft.com/office/drawing/2014/main" val="3030850541"/>
                    </a:ext>
                  </a:extLst>
                </a:gridCol>
                <a:gridCol w="1338885">
                  <a:extLst>
                    <a:ext uri="{9D8B030D-6E8A-4147-A177-3AD203B41FA5}">
                      <a16:colId xmlns:a16="http://schemas.microsoft.com/office/drawing/2014/main" val="2187821807"/>
                    </a:ext>
                  </a:extLst>
                </a:gridCol>
                <a:gridCol w="1432317">
                  <a:extLst>
                    <a:ext uri="{9D8B030D-6E8A-4147-A177-3AD203B41FA5}">
                      <a16:colId xmlns:a16="http://schemas.microsoft.com/office/drawing/2014/main" val="160863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CD-HIT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蛋白条数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正负比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78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446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2729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23930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：</a:t>
                      </a:r>
                      <a:r>
                        <a:rPr lang="en-US" altLang="zh-CN" sz="2400" dirty="0"/>
                        <a:t>47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43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653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4235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199300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：</a:t>
                      </a:r>
                      <a:r>
                        <a:rPr lang="en-US" altLang="zh-CN" sz="2400" dirty="0"/>
                        <a:t>48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63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全部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effectLst/>
                        </a:rPr>
                        <a:t>3232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effectLst/>
                        </a:rPr>
                        <a:t>22141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effectLst/>
                        </a:rPr>
                        <a:t>1063764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：</a:t>
                      </a:r>
                      <a:r>
                        <a:rPr lang="en-US" altLang="zh-CN" sz="2400" dirty="0"/>
                        <a:t>49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09231"/>
                  </a:ext>
                </a:extLst>
              </a:tr>
            </a:tbl>
          </a:graphicData>
        </a:graphic>
      </p:graphicFrame>
      <p:pic>
        <p:nvPicPr>
          <p:cNvPr id="65" name="图片 64">
            <a:extLst>
              <a:ext uri="{FF2B5EF4-FFF2-40B4-BE49-F238E27FC236}">
                <a16:creationId xmlns:a16="http://schemas.microsoft.com/office/drawing/2014/main" id="{085A3450-EF73-4FDE-BAC2-2F1571EE08D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160" y="4207376"/>
            <a:ext cx="6604519" cy="186662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1EEE6490-99B2-4565-9A05-2C4558E60B8E}"/>
              </a:ext>
            </a:extLst>
          </p:cNvPr>
          <p:cNvSpPr/>
          <p:nvPr/>
        </p:nvSpPr>
        <p:spPr>
          <a:xfrm>
            <a:off x="408757" y="4171860"/>
            <a:ext cx="397588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/>
              <a:t>使用</a:t>
            </a:r>
            <a:r>
              <a:rPr lang="en-US" altLang="zh-CN" sz="2800" b="1" dirty="0"/>
              <a:t>two samples logos</a:t>
            </a:r>
            <a:r>
              <a:rPr lang="zh-CN" altLang="en-US" sz="2800" b="1" dirty="0"/>
              <a:t>工具</a:t>
            </a:r>
            <a:r>
              <a:rPr lang="zh-CN" altLang="en-US" sz="2400" dirty="0"/>
              <a:t>对位点特异性进行分析：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r>
              <a:rPr lang="zh-CN" altLang="en-US" sz="2400" dirty="0"/>
              <a:t>本图来自全部正样本及</a:t>
            </a:r>
            <a:r>
              <a:rPr lang="en-US" altLang="zh-CN" sz="2400" dirty="0"/>
              <a:t>0.3cut-off</a:t>
            </a:r>
            <a:r>
              <a:rPr lang="zh-CN" altLang="en-US" sz="2400" dirty="0"/>
              <a:t>后的负样本</a:t>
            </a:r>
            <a:endParaRPr lang="en-US" altLang="zh-CN" sz="2400" dirty="0"/>
          </a:p>
          <a:p>
            <a:pPr algn="just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2878867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4097215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425916" y="4191884"/>
            <a:ext cx="461665" cy="871434"/>
            <a:chOff x="1425916" y="4599296"/>
            <a:chExt cx="461665" cy="464023"/>
          </a:xfrm>
        </p:grpSpPr>
        <p:sp>
          <p:nvSpPr>
            <p:cNvPr id="7" name="矩形 6"/>
            <p:cNvSpPr/>
            <p:nvPr/>
          </p:nvSpPr>
          <p:spPr>
            <a:xfrm>
              <a:off x="1433013" y="4599296"/>
              <a:ext cx="436728" cy="464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25916" y="4618540"/>
              <a:ext cx="461665" cy="30865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2729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218115" y="3611564"/>
            <a:ext cx="461665" cy="1451756"/>
            <a:chOff x="2218115" y="4094328"/>
            <a:chExt cx="461665" cy="968991"/>
          </a:xfrm>
        </p:grpSpPr>
        <p:sp>
          <p:nvSpPr>
            <p:cNvPr id="6" name="矩形 5"/>
            <p:cNvSpPr/>
            <p:nvPr/>
          </p:nvSpPr>
          <p:spPr>
            <a:xfrm>
              <a:off x="2238232" y="4094328"/>
              <a:ext cx="436728" cy="96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18115" y="4159607"/>
              <a:ext cx="461665" cy="38689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4235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018514" y="1944552"/>
            <a:ext cx="461665" cy="3118768"/>
            <a:chOff x="3018514" y="3316406"/>
            <a:chExt cx="461665" cy="1746913"/>
          </a:xfrm>
        </p:grpSpPr>
        <p:sp>
          <p:nvSpPr>
            <p:cNvPr id="5" name="矩形 4"/>
            <p:cNvSpPr/>
            <p:nvPr/>
          </p:nvSpPr>
          <p:spPr>
            <a:xfrm>
              <a:off x="3043451" y="3316406"/>
              <a:ext cx="436728" cy="1746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18514" y="3336041"/>
              <a:ext cx="461665" cy="3929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22141</a:t>
              </a: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31928" y="5063319"/>
            <a:ext cx="32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21078" y="1892167"/>
            <a:ext cx="23391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卷积神经网络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初步尝试</a:t>
            </a: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5634038" y="-423862"/>
            <a:ext cx="5138738" cy="5137150"/>
          </a:xfrm>
          <a:custGeom>
            <a:avLst/>
            <a:gdLst>
              <a:gd name="T0" fmla="*/ 1619 w 3237"/>
              <a:gd name="T1" fmla="*/ 3236 h 3236"/>
              <a:gd name="T2" fmla="*/ 0 w 3237"/>
              <a:gd name="T3" fmla="*/ 1621 h 3236"/>
              <a:gd name="T4" fmla="*/ 1619 w 3237"/>
              <a:gd name="T5" fmla="*/ 0 h 3236"/>
              <a:gd name="T6" fmla="*/ 3237 w 3237"/>
              <a:gd name="T7" fmla="*/ 1621 h 3236"/>
              <a:gd name="T8" fmla="*/ 1619 w 3237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7" h="3236">
                <a:moveTo>
                  <a:pt x="1619" y="3236"/>
                </a:moveTo>
                <a:lnTo>
                  <a:pt x="0" y="1621"/>
                </a:lnTo>
                <a:lnTo>
                  <a:pt x="1619" y="0"/>
                </a:lnTo>
                <a:lnTo>
                  <a:pt x="3237" y="1621"/>
                </a:lnTo>
                <a:lnTo>
                  <a:pt x="1619" y="3236"/>
                </a:lnTo>
                <a:close/>
              </a:path>
            </a:pathLst>
          </a:custGeom>
          <a:noFill/>
          <a:ln w="7938" cap="flat">
            <a:solidFill>
              <a:srgbClr val="EFEFE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5692776" y="-355600"/>
            <a:ext cx="5021263" cy="5002213"/>
          </a:xfrm>
          <a:custGeom>
            <a:avLst/>
            <a:gdLst>
              <a:gd name="T0" fmla="*/ 1545 w 3163"/>
              <a:gd name="T1" fmla="*/ 3151 h 3151"/>
              <a:gd name="T2" fmla="*/ 0 w 3163"/>
              <a:gd name="T3" fmla="*/ 1541 h 3151"/>
              <a:gd name="T4" fmla="*/ 1619 w 3163"/>
              <a:gd name="T5" fmla="*/ 0 h 3151"/>
              <a:gd name="T6" fmla="*/ 3163 w 3163"/>
              <a:gd name="T7" fmla="*/ 1615 h 3151"/>
              <a:gd name="T8" fmla="*/ 1545 w 3163"/>
              <a:gd name="T9" fmla="*/ 3151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3" h="3151">
                <a:moveTo>
                  <a:pt x="1545" y="3151"/>
                </a:moveTo>
                <a:lnTo>
                  <a:pt x="0" y="1541"/>
                </a:lnTo>
                <a:lnTo>
                  <a:pt x="1619" y="0"/>
                </a:lnTo>
                <a:lnTo>
                  <a:pt x="3163" y="1615"/>
                </a:lnTo>
                <a:lnTo>
                  <a:pt x="1545" y="3151"/>
                </a:lnTo>
                <a:close/>
              </a:path>
            </a:pathLst>
          </a:custGeom>
          <a:noFill/>
          <a:ln w="7938" cap="flat">
            <a:solidFill>
              <a:srgbClr val="EEEEE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7"/>
          <p:cNvSpPr>
            <a:spLocks/>
          </p:cNvSpPr>
          <p:nvPr/>
        </p:nvSpPr>
        <p:spPr bwMode="auto">
          <a:xfrm>
            <a:off x="5761038" y="-288925"/>
            <a:ext cx="4886325" cy="4876800"/>
          </a:xfrm>
          <a:custGeom>
            <a:avLst/>
            <a:gdLst>
              <a:gd name="T0" fmla="*/ 1464 w 3078"/>
              <a:gd name="T1" fmla="*/ 3072 h 3072"/>
              <a:gd name="T2" fmla="*/ 0 w 3078"/>
              <a:gd name="T3" fmla="*/ 1462 h 3072"/>
              <a:gd name="T4" fmla="*/ 1613 w 3078"/>
              <a:gd name="T5" fmla="*/ 0 h 3072"/>
              <a:gd name="T6" fmla="*/ 3078 w 3078"/>
              <a:gd name="T7" fmla="*/ 1605 h 3072"/>
              <a:gd name="T8" fmla="*/ 1464 w 3078"/>
              <a:gd name="T9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7938" cap="flat">
            <a:solidFill>
              <a:srgbClr val="EEED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5827713" y="-230187"/>
            <a:ext cx="4751388" cy="4749800"/>
          </a:xfrm>
          <a:custGeom>
            <a:avLst/>
            <a:gdLst>
              <a:gd name="T0" fmla="*/ 1385 w 2993"/>
              <a:gd name="T1" fmla="*/ 2992 h 2992"/>
              <a:gd name="T2" fmla="*/ 0 w 2993"/>
              <a:gd name="T3" fmla="*/ 1388 h 2992"/>
              <a:gd name="T4" fmla="*/ 1603 w 2993"/>
              <a:gd name="T5" fmla="*/ 0 h 2992"/>
              <a:gd name="T6" fmla="*/ 2993 w 2993"/>
              <a:gd name="T7" fmla="*/ 1605 h 2992"/>
              <a:gd name="T8" fmla="*/ 1385 w 2993"/>
              <a:gd name="T9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7938" cap="flat">
            <a:solidFill>
              <a:srgbClr val="EDECE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>
            <a:off x="5888038" y="-163512"/>
            <a:ext cx="4632325" cy="4616450"/>
          </a:xfrm>
          <a:custGeom>
            <a:avLst/>
            <a:gdLst>
              <a:gd name="T0" fmla="*/ 1310 w 2918"/>
              <a:gd name="T1" fmla="*/ 2908 h 2908"/>
              <a:gd name="T2" fmla="*/ 0 w 2918"/>
              <a:gd name="T3" fmla="*/ 1309 h 2908"/>
              <a:gd name="T4" fmla="*/ 1602 w 2918"/>
              <a:gd name="T5" fmla="*/ 0 h 2908"/>
              <a:gd name="T6" fmla="*/ 2918 w 2918"/>
              <a:gd name="T7" fmla="*/ 1600 h 2908"/>
              <a:gd name="T8" fmla="*/ 1310 w 2918"/>
              <a:gd name="T9" fmla="*/ 2908 h 2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7938" cap="flat">
            <a:solidFill>
              <a:srgbClr val="ECE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5954713" y="-95250"/>
            <a:ext cx="4498975" cy="4489450"/>
          </a:xfrm>
          <a:custGeom>
            <a:avLst/>
            <a:gdLst>
              <a:gd name="T0" fmla="*/ 1236 w 2834"/>
              <a:gd name="T1" fmla="*/ 2828 h 2828"/>
              <a:gd name="T2" fmla="*/ 0 w 2834"/>
              <a:gd name="T3" fmla="*/ 1228 h 2828"/>
              <a:gd name="T4" fmla="*/ 1597 w 2834"/>
              <a:gd name="T5" fmla="*/ 0 h 2828"/>
              <a:gd name="T6" fmla="*/ 2834 w 2834"/>
              <a:gd name="T7" fmla="*/ 1594 h 2828"/>
              <a:gd name="T8" fmla="*/ 1236 w 2834"/>
              <a:gd name="T9" fmla="*/ 2828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7938" cap="flat">
            <a:solidFill>
              <a:srgbClr val="EBEB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6021388" y="-36512"/>
            <a:ext cx="4364038" cy="4362450"/>
          </a:xfrm>
          <a:custGeom>
            <a:avLst/>
            <a:gdLst>
              <a:gd name="T0" fmla="*/ 1157 w 2749"/>
              <a:gd name="T1" fmla="*/ 2748 h 2748"/>
              <a:gd name="T2" fmla="*/ 0 w 2749"/>
              <a:gd name="T3" fmla="*/ 1160 h 2748"/>
              <a:gd name="T4" fmla="*/ 1592 w 2749"/>
              <a:gd name="T5" fmla="*/ 0 h 2748"/>
              <a:gd name="T6" fmla="*/ 2749 w 2749"/>
              <a:gd name="T7" fmla="*/ 1594 h 2748"/>
              <a:gd name="T8" fmla="*/ 1157 w 2749"/>
              <a:gd name="T9" fmla="*/ 2748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793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6081713" y="30163"/>
            <a:ext cx="4237038" cy="4229100"/>
          </a:xfrm>
          <a:custGeom>
            <a:avLst/>
            <a:gdLst>
              <a:gd name="T0" fmla="*/ 1082 w 2669"/>
              <a:gd name="T1" fmla="*/ 2664 h 2664"/>
              <a:gd name="T2" fmla="*/ 0 w 2669"/>
              <a:gd name="T3" fmla="*/ 1081 h 2664"/>
              <a:gd name="T4" fmla="*/ 1591 w 2669"/>
              <a:gd name="T5" fmla="*/ 0 h 2664"/>
              <a:gd name="T6" fmla="*/ 2669 w 2669"/>
              <a:gd name="T7" fmla="*/ 1589 h 2664"/>
              <a:gd name="T8" fmla="*/ 1082 w 2669"/>
              <a:gd name="T9" fmla="*/ 2664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7938" cap="flat">
            <a:solidFill>
              <a:srgbClr val="E9E9E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6148388" y="98425"/>
            <a:ext cx="4110038" cy="4102100"/>
          </a:xfrm>
          <a:custGeom>
            <a:avLst/>
            <a:gdLst>
              <a:gd name="T0" fmla="*/ 1003 w 2589"/>
              <a:gd name="T1" fmla="*/ 2584 h 2584"/>
              <a:gd name="T2" fmla="*/ 0 w 2589"/>
              <a:gd name="T3" fmla="*/ 1001 h 2584"/>
              <a:gd name="T4" fmla="*/ 1587 w 2589"/>
              <a:gd name="T5" fmla="*/ 0 h 2584"/>
              <a:gd name="T6" fmla="*/ 2589 w 2589"/>
              <a:gd name="T7" fmla="*/ 1583 h 2584"/>
              <a:gd name="T8" fmla="*/ 1003 w 2589"/>
              <a:gd name="T9" fmla="*/ 2584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4"/>
          <p:cNvSpPr>
            <a:spLocks/>
          </p:cNvSpPr>
          <p:nvPr/>
        </p:nvSpPr>
        <p:spPr bwMode="auto">
          <a:xfrm>
            <a:off x="6215063" y="165100"/>
            <a:ext cx="3976688" cy="3968750"/>
          </a:xfrm>
          <a:custGeom>
            <a:avLst/>
            <a:gdLst>
              <a:gd name="T0" fmla="*/ 924 w 2505"/>
              <a:gd name="T1" fmla="*/ 2500 h 2500"/>
              <a:gd name="T2" fmla="*/ 0 w 2505"/>
              <a:gd name="T3" fmla="*/ 921 h 2500"/>
              <a:gd name="T4" fmla="*/ 1582 w 2505"/>
              <a:gd name="T5" fmla="*/ 0 h 2500"/>
              <a:gd name="T6" fmla="*/ 2505 w 2505"/>
              <a:gd name="T7" fmla="*/ 1573 h 2500"/>
              <a:gd name="T8" fmla="*/ 924 w 2505"/>
              <a:gd name="T9" fmla="*/ 250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7938" cap="flat">
            <a:solidFill>
              <a:srgbClr val="E8E7E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5"/>
          <p:cNvSpPr>
            <a:spLocks/>
          </p:cNvSpPr>
          <p:nvPr/>
        </p:nvSpPr>
        <p:spPr bwMode="auto">
          <a:xfrm>
            <a:off x="6275388" y="223838"/>
            <a:ext cx="3849688" cy="3841750"/>
          </a:xfrm>
          <a:custGeom>
            <a:avLst/>
            <a:gdLst>
              <a:gd name="T0" fmla="*/ 849 w 2425"/>
              <a:gd name="T1" fmla="*/ 2420 h 2420"/>
              <a:gd name="T2" fmla="*/ 0 w 2425"/>
              <a:gd name="T3" fmla="*/ 847 h 2420"/>
              <a:gd name="T4" fmla="*/ 1576 w 2425"/>
              <a:gd name="T5" fmla="*/ 0 h 2420"/>
              <a:gd name="T6" fmla="*/ 2425 w 2425"/>
              <a:gd name="T7" fmla="*/ 1573 h 2420"/>
              <a:gd name="T8" fmla="*/ 849 w 2425"/>
              <a:gd name="T9" fmla="*/ 24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7938" cap="flat">
            <a:solidFill>
              <a:srgbClr val="E7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6342063" y="290513"/>
            <a:ext cx="3722688" cy="3716338"/>
          </a:xfrm>
          <a:custGeom>
            <a:avLst/>
            <a:gdLst>
              <a:gd name="T0" fmla="*/ 769 w 2345"/>
              <a:gd name="T1" fmla="*/ 2341 h 2341"/>
              <a:gd name="T2" fmla="*/ 0 w 2345"/>
              <a:gd name="T3" fmla="*/ 768 h 2341"/>
              <a:gd name="T4" fmla="*/ 1571 w 2345"/>
              <a:gd name="T5" fmla="*/ 0 h 2341"/>
              <a:gd name="T6" fmla="*/ 2345 w 2345"/>
              <a:gd name="T7" fmla="*/ 1568 h 2341"/>
              <a:gd name="T8" fmla="*/ 769 w 2345"/>
              <a:gd name="T9" fmla="*/ 2341 h 2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7"/>
          <p:cNvSpPr>
            <a:spLocks/>
          </p:cNvSpPr>
          <p:nvPr/>
        </p:nvSpPr>
        <p:spPr bwMode="auto">
          <a:xfrm>
            <a:off x="6410326" y="358775"/>
            <a:ext cx="3587750" cy="3581400"/>
          </a:xfrm>
          <a:custGeom>
            <a:avLst/>
            <a:gdLst>
              <a:gd name="T0" fmla="*/ 695 w 2260"/>
              <a:gd name="T1" fmla="*/ 2256 h 2256"/>
              <a:gd name="T2" fmla="*/ 0 w 2260"/>
              <a:gd name="T3" fmla="*/ 688 h 2256"/>
              <a:gd name="T4" fmla="*/ 1565 w 2260"/>
              <a:gd name="T5" fmla="*/ 0 h 2256"/>
              <a:gd name="T6" fmla="*/ 2260 w 2260"/>
              <a:gd name="T7" fmla="*/ 1562 h 2256"/>
              <a:gd name="T8" fmla="*/ 695 w 2260"/>
              <a:gd name="T9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8"/>
          <p:cNvSpPr>
            <a:spLocks/>
          </p:cNvSpPr>
          <p:nvPr/>
        </p:nvSpPr>
        <p:spPr bwMode="auto">
          <a:xfrm>
            <a:off x="6469063" y="417513"/>
            <a:ext cx="3462338" cy="3454400"/>
          </a:xfrm>
          <a:custGeom>
            <a:avLst/>
            <a:gdLst>
              <a:gd name="T0" fmla="*/ 621 w 2181"/>
              <a:gd name="T1" fmla="*/ 2176 h 2176"/>
              <a:gd name="T2" fmla="*/ 0 w 2181"/>
              <a:gd name="T3" fmla="*/ 619 h 2176"/>
              <a:gd name="T4" fmla="*/ 1565 w 2181"/>
              <a:gd name="T5" fmla="*/ 0 h 2176"/>
              <a:gd name="T6" fmla="*/ 2181 w 2181"/>
              <a:gd name="T7" fmla="*/ 1562 h 2176"/>
              <a:gd name="T8" fmla="*/ 621 w 2181"/>
              <a:gd name="T9" fmla="*/ 217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9"/>
          <p:cNvSpPr>
            <a:spLocks/>
          </p:cNvSpPr>
          <p:nvPr/>
        </p:nvSpPr>
        <p:spPr bwMode="auto">
          <a:xfrm>
            <a:off x="6535738" y="484188"/>
            <a:ext cx="3335338" cy="3328988"/>
          </a:xfrm>
          <a:custGeom>
            <a:avLst/>
            <a:gdLst>
              <a:gd name="T0" fmla="*/ 541 w 2101"/>
              <a:gd name="T1" fmla="*/ 2097 h 2097"/>
              <a:gd name="T2" fmla="*/ 0 w 2101"/>
              <a:gd name="T3" fmla="*/ 540 h 2097"/>
              <a:gd name="T4" fmla="*/ 1560 w 2101"/>
              <a:gd name="T5" fmla="*/ 0 h 2097"/>
              <a:gd name="T6" fmla="*/ 2101 w 2101"/>
              <a:gd name="T7" fmla="*/ 1557 h 2097"/>
              <a:gd name="T8" fmla="*/ 541 w 2101"/>
              <a:gd name="T9" fmla="*/ 2097 h 2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7938" cap="flat">
            <a:solidFill>
              <a:srgbClr val="E3E3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>
            <a:off x="6604001" y="552450"/>
            <a:ext cx="3200400" cy="3194050"/>
          </a:xfrm>
          <a:custGeom>
            <a:avLst/>
            <a:gdLst>
              <a:gd name="T0" fmla="*/ 461 w 2016"/>
              <a:gd name="T1" fmla="*/ 2012 h 2012"/>
              <a:gd name="T2" fmla="*/ 0 w 2016"/>
              <a:gd name="T3" fmla="*/ 460 h 2012"/>
              <a:gd name="T4" fmla="*/ 1554 w 2016"/>
              <a:gd name="T5" fmla="*/ 0 h 2012"/>
              <a:gd name="T6" fmla="*/ 2016 w 2016"/>
              <a:gd name="T7" fmla="*/ 1551 h 2012"/>
              <a:gd name="T8" fmla="*/ 461 w 2016"/>
              <a:gd name="T9" fmla="*/ 2012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1"/>
          <p:cNvSpPr>
            <a:spLocks/>
          </p:cNvSpPr>
          <p:nvPr/>
        </p:nvSpPr>
        <p:spPr bwMode="auto">
          <a:xfrm>
            <a:off x="6662738" y="611188"/>
            <a:ext cx="3073400" cy="3068638"/>
          </a:xfrm>
          <a:custGeom>
            <a:avLst/>
            <a:gdLst>
              <a:gd name="T0" fmla="*/ 387 w 1936"/>
              <a:gd name="T1" fmla="*/ 1933 h 1933"/>
              <a:gd name="T2" fmla="*/ 0 w 1936"/>
              <a:gd name="T3" fmla="*/ 386 h 1933"/>
              <a:gd name="T4" fmla="*/ 1554 w 1936"/>
              <a:gd name="T5" fmla="*/ 0 h 1933"/>
              <a:gd name="T6" fmla="*/ 1936 w 1936"/>
              <a:gd name="T7" fmla="*/ 1546 h 1933"/>
              <a:gd name="T8" fmla="*/ 387 w 1936"/>
              <a:gd name="T9" fmla="*/ 1933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7938" cap="flat">
            <a:solidFill>
              <a:srgbClr val="E1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2"/>
          <p:cNvSpPr>
            <a:spLocks/>
          </p:cNvSpPr>
          <p:nvPr/>
        </p:nvSpPr>
        <p:spPr bwMode="auto">
          <a:xfrm>
            <a:off x="6729413" y="677863"/>
            <a:ext cx="2947988" cy="2933700"/>
          </a:xfrm>
          <a:custGeom>
            <a:avLst/>
            <a:gdLst>
              <a:gd name="T0" fmla="*/ 308 w 1857"/>
              <a:gd name="T1" fmla="*/ 1848 h 1848"/>
              <a:gd name="T2" fmla="*/ 0 w 1857"/>
              <a:gd name="T3" fmla="*/ 307 h 1848"/>
              <a:gd name="T4" fmla="*/ 1544 w 1857"/>
              <a:gd name="T5" fmla="*/ 0 h 1848"/>
              <a:gd name="T6" fmla="*/ 1857 w 1857"/>
              <a:gd name="T7" fmla="*/ 1541 h 1848"/>
              <a:gd name="T8" fmla="*/ 308 w 1857"/>
              <a:gd name="T9" fmla="*/ 1848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3"/>
          <p:cNvSpPr>
            <a:spLocks/>
          </p:cNvSpPr>
          <p:nvPr/>
        </p:nvSpPr>
        <p:spPr bwMode="auto">
          <a:xfrm>
            <a:off x="6797676" y="744538"/>
            <a:ext cx="2813050" cy="2808288"/>
          </a:xfrm>
          <a:custGeom>
            <a:avLst/>
            <a:gdLst>
              <a:gd name="T0" fmla="*/ 228 w 1772"/>
              <a:gd name="T1" fmla="*/ 1769 h 1769"/>
              <a:gd name="T2" fmla="*/ 0 w 1772"/>
              <a:gd name="T3" fmla="*/ 228 h 1769"/>
              <a:gd name="T4" fmla="*/ 1538 w 1772"/>
              <a:gd name="T5" fmla="*/ 0 h 1769"/>
              <a:gd name="T6" fmla="*/ 1772 w 1772"/>
              <a:gd name="T7" fmla="*/ 1536 h 1769"/>
              <a:gd name="T8" fmla="*/ 228 w 1772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7938" cap="flat">
            <a:solidFill>
              <a:srgbClr val="E0DF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>
            <a:off x="6864351" y="803275"/>
            <a:ext cx="2678113" cy="2682875"/>
          </a:xfrm>
          <a:custGeom>
            <a:avLst/>
            <a:gdLst>
              <a:gd name="T0" fmla="*/ 154 w 1687"/>
              <a:gd name="T1" fmla="*/ 1690 h 1690"/>
              <a:gd name="T2" fmla="*/ 0 w 1687"/>
              <a:gd name="T3" fmla="*/ 154 h 1690"/>
              <a:gd name="T4" fmla="*/ 1534 w 1687"/>
              <a:gd name="T5" fmla="*/ 0 h 1690"/>
              <a:gd name="T6" fmla="*/ 1687 w 1687"/>
              <a:gd name="T7" fmla="*/ 1536 h 1690"/>
              <a:gd name="T8" fmla="*/ 154 w 1687"/>
              <a:gd name="T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7938" cap="flat">
            <a:solidFill>
              <a:srgbClr val="DF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6923088" y="871538"/>
            <a:ext cx="2560638" cy="2546350"/>
          </a:xfrm>
          <a:custGeom>
            <a:avLst/>
            <a:gdLst>
              <a:gd name="T0" fmla="*/ 80 w 1613"/>
              <a:gd name="T1" fmla="*/ 1604 h 1604"/>
              <a:gd name="T2" fmla="*/ 0 w 1613"/>
              <a:gd name="T3" fmla="*/ 79 h 1604"/>
              <a:gd name="T4" fmla="*/ 1534 w 1613"/>
              <a:gd name="T5" fmla="*/ 0 h 1604"/>
              <a:gd name="T6" fmla="*/ 1613 w 1613"/>
              <a:gd name="T7" fmla="*/ 1530 h 1604"/>
              <a:gd name="T8" fmla="*/ 80 w 1613"/>
              <a:gd name="T9" fmla="*/ 16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Rectangle 26"/>
          <p:cNvSpPr>
            <a:spLocks noChangeArrowheads="1"/>
          </p:cNvSpPr>
          <p:nvPr/>
        </p:nvSpPr>
        <p:spPr bwMode="auto">
          <a:xfrm>
            <a:off x="6991351" y="938213"/>
            <a:ext cx="2425700" cy="242093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677401" y="4696168"/>
            <a:ext cx="2141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1</a:t>
            </a:r>
            <a:r>
              <a:rPr lang="zh-CN" altLang="en-US" sz="2400" b="1" dirty="0">
                <a:latin typeface="+mj-lt"/>
              </a:rPr>
              <a:t>层卷积网络</a:t>
            </a:r>
          </a:p>
          <a:p>
            <a:r>
              <a:rPr lang="en-US" altLang="zh-CN" sz="2400" b="1" dirty="0">
                <a:latin typeface="+mj-lt"/>
              </a:rPr>
              <a:t>Dropout:0.5</a:t>
            </a:r>
          </a:p>
          <a:p>
            <a:r>
              <a:rPr lang="en-US" altLang="zh-CN" sz="2400" b="1" dirty="0">
                <a:latin typeface="+mj-lt"/>
              </a:rPr>
              <a:t>batch_size:120</a:t>
            </a:r>
          </a:p>
          <a:p>
            <a:r>
              <a:rPr lang="en-US" altLang="zh-CN" sz="2400" b="1" dirty="0">
                <a:latin typeface="+mj-lt"/>
              </a:rPr>
              <a:t>Epoch:500</a:t>
            </a:r>
          </a:p>
        </p:txBody>
      </p:sp>
      <p:sp>
        <p:nvSpPr>
          <p:cNvPr id="47" name="矩形 46"/>
          <p:cNvSpPr/>
          <p:nvPr/>
        </p:nvSpPr>
        <p:spPr>
          <a:xfrm>
            <a:off x="6991351" y="4696168"/>
            <a:ext cx="23636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标志为</a:t>
            </a:r>
            <a:r>
              <a:rPr lang="en-US" altLang="zh-CN" sz="2400" b="1" dirty="0">
                <a:latin typeface="+mj-lt"/>
              </a:rPr>
              <a:t>1</a:t>
            </a:r>
            <a:r>
              <a:rPr lang="zh-CN" altLang="en-US" sz="2400" b="1" dirty="0">
                <a:latin typeface="+mj-lt"/>
              </a:rPr>
              <a:t>的位点为正样本。</a:t>
            </a:r>
            <a:endParaRPr lang="en-US" altLang="zh-CN" sz="2400" b="1" dirty="0">
              <a:latin typeface="+mj-lt"/>
            </a:endParaRPr>
          </a:p>
          <a:p>
            <a:r>
              <a:rPr lang="zh-CN" altLang="en-US" sz="2400" b="1" dirty="0">
                <a:latin typeface="+mj-lt"/>
              </a:rPr>
              <a:t>窗口大小为</a:t>
            </a:r>
            <a:r>
              <a:rPr lang="en-US" altLang="zh-CN" sz="2400" b="1" dirty="0">
                <a:latin typeface="+mj-lt"/>
              </a:rPr>
              <a:t>17</a:t>
            </a:r>
            <a:r>
              <a:rPr lang="zh-CN" altLang="en-US" sz="2400" b="1" dirty="0">
                <a:latin typeface="+mj-lt"/>
              </a:rPr>
              <a:t>时，达到最优效果</a:t>
            </a:r>
          </a:p>
        </p:txBody>
      </p:sp>
      <p:sp>
        <p:nvSpPr>
          <p:cNvPr id="49" name="矩形 48"/>
          <p:cNvSpPr/>
          <p:nvPr/>
        </p:nvSpPr>
        <p:spPr>
          <a:xfrm>
            <a:off x="4363752" y="4696168"/>
            <a:ext cx="250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数据采用</a:t>
            </a:r>
            <a:r>
              <a:rPr lang="en-US" altLang="zh-CN" sz="2400" b="1" dirty="0">
                <a:latin typeface="+mj-lt"/>
              </a:rPr>
              <a:t>one-of –key</a:t>
            </a:r>
            <a:r>
              <a:rPr lang="zh-CN" altLang="en-US" sz="2400" b="1" dirty="0">
                <a:latin typeface="+mj-lt"/>
              </a:rPr>
              <a:t>编码方式。</a:t>
            </a:r>
          </a:p>
          <a:p>
            <a:r>
              <a:rPr lang="zh-CN" altLang="en-US" sz="2400" b="1" dirty="0">
                <a:latin typeface="+mj-lt"/>
              </a:rPr>
              <a:t>训练集</a:t>
            </a:r>
            <a:r>
              <a:rPr lang="en-US" altLang="zh-CN" sz="2400" b="1" dirty="0">
                <a:latin typeface="+mj-lt"/>
              </a:rPr>
              <a:t>80%</a:t>
            </a:r>
            <a:r>
              <a:rPr lang="zh-CN" altLang="en-US" sz="2400" b="1" dirty="0">
                <a:latin typeface="+mj-lt"/>
              </a:rPr>
              <a:t>，验证集</a:t>
            </a:r>
            <a:r>
              <a:rPr lang="en-US" altLang="zh-CN" sz="2400" b="1" dirty="0"/>
              <a:t>20% </a:t>
            </a:r>
            <a:r>
              <a:rPr lang="zh-CN" altLang="en-US" sz="2400" b="1" dirty="0">
                <a:latin typeface="+mj-lt"/>
              </a:rPr>
              <a:t>。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1FDE23D9-BEFA-4CA1-A0C8-D7BD9373E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839084"/>
              </p:ext>
            </p:extLst>
          </p:nvPr>
        </p:nvGraphicFramePr>
        <p:xfrm>
          <a:off x="108128" y="5253661"/>
          <a:ext cx="3851129" cy="13716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57133">
                  <a:extLst>
                    <a:ext uri="{9D8B030D-6E8A-4147-A177-3AD203B41FA5}">
                      <a16:colId xmlns:a16="http://schemas.microsoft.com/office/drawing/2014/main" val="338379184"/>
                    </a:ext>
                  </a:extLst>
                </a:gridCol>
                <a:gridCol w="884896">
                  <a:extLst>
                    <a:ext uri="{9D8B030D-6E8A-4147-A177-3AD203B41FA5}">
                      <a16:colId xmlns:a16="http://schemas.microsoft.com/office/drawing/2014/main" val="264640557"/>
                    </a:ext>
                  </a:extLst>
                </a:gridCol>
                <a:gridCol w="841686">
                  <a:extLst>
                    <a:ext uri="{9D8B030D-6E8A-4147-A177-3AD203B41FA5}">
                      <a16:colId xmlns:a16="http://schemas.microsoft.com/office/drawing/2014/main" val="3955741472"/>
                    </a:ext>
                  </a:extLst>
                </a:gridCol>
                <a:gridCol w="867414">
                  <a:extLst>
                    <a:ext uri="{9D8B030D-6E8A-4147-A177-3AD203B41FA5}">
                      <a16:colId xmlns:a16="http://schemas.microsoft.com/office/drawing/2014/main" val="1038514373"/>
                    </a:ext>
                  </a:extLst>
                </a:gridCol>
              </a:tblGrid>
              <a:tr h="403098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CD-HIT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全部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293226"/>
                  </a:ext>
                </a:extLst>
              </a:tr>
              <a:tr h="403098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val_loss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0.64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498588"/>
                  </a:ext>
                </a:extLst>
              </a:tr>
              <a:tr h="403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/>
                        <a:t>Val_acc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0.54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0.58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0.63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232378"/>
                  </a:ext>
                </a:extLst>
              </a:tr>
            </a:tbl>
          </a:graphicData>
        </a:graphic>
      </p:graphicFrame>
      <p:grpSp>
        <p:nvGrpSpPr>
          <p:cNvPr id="54" name="组合 53">
            <a:extLst>
              <a:ext uri="{FF2B5EF4-FFF2-40B4-BE49-F238E27FC236}">
                <a16:creationId xmlns:a16="http://schemas.microsoft.com/office/drawing/2014/main" id="{0557F4FA-81FA-4BEB-A55A-F0704069E536}"/>
              </a:ext>
            </a:extLst>
          </p:cNvPr>
          <p:cNvGrpSpPr/>
          <p:nvPr/>
        </p:nvGrpSpPr>
        <p:grpSpPr>
          <a:xfrm>
            <a:off x="64293" y="254705"/>
            <a:ext cx="3179026" cy="990217"/>
            <a:chOff x="64293" y="254705"/>
            <a:chExt cx="3179026" cy="990217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5EF85BFF-D219-4664-BAD1-29659CA7C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6" name="AutoShape 28">
              <a:extLst>
                <a:ext uri="{FF2B5EF4-FFF2-40B4-BE49-F238E27FC236}">
                  <a16:creationId xmlns:a16="http://schemas.microsoft.com/office/drawing/2014/main" id="{99094166-C6E0-4089-8676-F200A85F2B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B5F1286-3E3E-48BE-8EFE-52EA3A2984D1}"/>
                </a:ext>
              </a:extLst>
            </p:cNvPr>
            <p:cNvSpPr txBox="1"/>
            <p:nvPr/>
          </p:nvSpPr>
          <p:spPr>
            <a:xfrm>
              <a:off x="324891" y="546398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</a:rPr>
                <a:t>4</a:t>
              </a:r>
              <a:endParaRPr lang="zh-CN" alt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845565D-F675-4258-B396-55ABE10FBC5B}"/>
                </a:ext>
              </a:extLst>
            </p:cNvPr>
            <p:cNvSpPr txBox="1"/>
            <p:nvPr/>
          </p:nvSpPr>
          <p:spPr>
            <a:xfrm>
              <a:off x="1006809" y="465389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现阶段结果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20938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192152-CBEB-4A83-A09B-B354F5E57F29}"/>
              </a:ext>
            </a:extLst>
          </p:cNvPr>
          <p:cNvSpPr txBox="1"/>
          <p:nvPr/>
        </p:nvSpPr>
        <p:spPr>
          <a:xfrm>
            <a:off x="761850" y="1071762"/>
            <a:ext cx="46868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实验运行时间：</a:t>
            </a:r>
            <a:r>
              <a:rPr lang="en-US" altLang="zh-CN" dirty="0"/>
              <a:t>1</a:t>
            </a:r>
            <a:r>
              <a:rPr lang="zh-CN" altLang="en-US" dirty="0"/>
              <a:t>天及以上。</a:t>
            </a:r>
          </a:p>
          <a:p>
            <a:r>
              <a:rPr lang="zh-CN" altLang="en-US" dirty="0"/>
              <a:t>实验使用数据信息：消除位于边界的负样本，包含正样本位点的负样本。</a:t>
            </a:r>
          </a:p>
          <a:p>
            <a:r>
              <a:rPr lang="zh-CN" altLang="en-US" dirty="0"/>
              <a:t>数据集正负样本设置，比例设置，</a:t>
            </a:r>
          </a:p>
          <a:p>
            <a:r>
              <a:rPr lang="zh-CN" altLang="en-US" dirty="0"/>
              <a:t>正负样本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33</a:t>
            </a:r>
            <a:r>
              <a:rPr lang="zh-CN" altLang="en-US" dirty="0"/>
              <a:t>。采用十则交叉验证模式构建</a:t>
            </a:r>
            <a:r>
              <a:rPr lang="en-US" altLang="zh-CN" dirty="0"/>
              <a:t>10</a:t>
            </a:r>
            <a:r>
              <a:rPr lang="zh-CN" altLang="en-US" dirty="0"/>
              <a:t>个数据集的数据，依次进行学习。目前没完成整体评估</a:t>
            </a:r>
            <a:r>
              <a:rPr lang="en-US" altLang="zh-CN" dirty="0"/>
              <a:t>+</a:t>
            </a:r>
            <a:r>
              <a:rPr lang="zh-CN" altLang="en-US" dirty="0"/>
              <a:t>存取模型</a:t>
            </a:r>
            <a:r>
              <a:rPr lang="en-US" altLang="zh-CN" dirty="0"/>
              <a:t>+</a:t>
            </a:r>
            <a:r>
              <a:rPr lang="zh-CN" altLang="en-US" dirty="0"/>
              <a:t>选取最优模型等步骤，只对十折中第一部数据分进行学习。</a:t>
            </a:r>
          </a:p>
          <a:p>
            <a:endParaRPr lang="en-US" altLang="zh-CN" dirty="0"/>
          </a:p>
          <a:p>
            <a:r>
              <a:rPr lang="zh-CN" altLang="en-US" dirty="0"/>
              <a:t>一些关键参数设置及网络：</a:t>
            </a:r>
          </a:p>
          <a:p>
            <a:r>
              <a:rPr lang="zh-CN" altLang="en-US" dirty="0"/>
              <a:t>（</a:t>
            </a:r>
            <a:r>
              <a:rPr lang="en-US" altLang="zh-CN" dirty="0" err="1"/>
              <a:t>nb_epoch</a:t>
            </a:r>
            <a:r>
              <a:rPr lang="en-US" altLang="zh-CN" dirty="0"/>
              <a:t>=500,batch_size = 512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filter1 = 16-32-48-64</a:t>
            </a:r>
          </a:p>
          <a:p>
            <a:r>
              <a:rPr lang="en-US" altLang="zh-CN" dirty="0"/>
              <a:t>filtersize1 = 2</a:t>
            </a:r>
          </a:p>
          <a:p>
            <a:r>
              <a:rPr lang="en-US" altLang="zh-CN" dirty="0"/>
              <a:t>dropout1 = 0.25</a:t>
            </a:r>
          </a:p>
          <a:p>
            <a:r>
              <a:rPr lang="en-US" altLang="zh-CN" dirty="0"/>
              <a:t>L1CNN = 0</a:t>
            </a:r>
          </a:p>
          <a:p>
            <a:r>
              <a:rPr lang="en-US" altLang="zh-CN" dirty="0" err="1"/>
              <a:t>nb_classes</a:t>
            </a:r>
            <a:r>
              <a:rPr lang="en-US" altLang="zh-CN" dirty="0"/>
              <a:t> = 2</a:t>
            </a:r>
          </a:p>
          <a:p>
            <a:r>
              <a:rPr lang="en-US" altLang="zh-CN" dirty="0" err="1"/>
              <a:t>batch_size</a:t>
            </a:r>
            <a:r>
              <a:rPr lang="en-US" altLang="zh-CN" dirty="0"/>
              <a:t> = </a:t>
            </a:r>
            <a:r>
              <a:rPr lang="en-US" altLang="zh-CN" dirty="0" err="1"/>
              <a:t>batch_size</a:t>
            </a:r>
            <a:endParaRPr lang="en-US" altLang="zh-CN" dirty="0"/>
          </a:p>
          <a:p>
            <a:r>
              <a:rPr lang="en-US" altLang="zh-CN" dirty="0" err="1"/>
              <a:t>actfun</a:t>
            </a:r>
            <a:r>
              <a:rPr lang="en-US" altLang="zh-CN" dirty="0"/>
              <a:t> = "</a:t>
            </a:r>
            <a:r>
              <a:rPr lang="en-US" altLang="zh-CN" dirty="0" err="1"/>
              <a:t>relu</a:t>
            </a:r>
            <a:r>
              <a:rPr lang="en-US" altLang="zh-CN" dirty="0"/>
              <a:t>";</a:t>
            </a:r>
          </a:p>
          <a:p>
            <a:r>
              <a:rPr lang="en-US" altLang="zh-CN" dirty="0" err="1"/>
              <a:t>nadam</a:t>
            </a:r>
            <a:r>
              <a:rPr lang="en-US" altLang="zh-CN" dirty="0"/>
              <a:t> = </a:t>
            </a:r>
            <a:r>
              <a:rPr lang="en-US" altLang="zh-CN" dirty="0" err="1"/>
              <a:t>Nadam</a:t>
            </a:r>
            <a:r>
              <a:rPr lang="en-US" altLang="zh-CN" dirty="0"/>
              <a:t>(</a:t>
            </a:r>
            <a:r>
              <a:rPr lang="en-US" altLang="zh-CN" dirty="0" err="1"/>
              <a:t>lr</a:t>
            </a:r>
            <a:r>
              <a:rPr lang="en-US" altLang="zh-CN" dirty="0"/>
              <a:t>=0.00001)</a:t>
            </a:r>
          </a:p>
          <a:p>
            <a:r>
              <a:rPr lang="en-US" altLang="zh-CN" dirty="0"/>
              <a:t>optimization = </a:t>
            </a:r>
            <a:r>
              <a:rPr lang="en-US" altLang="zh-CN" dirty="0" err="1"/>
              <a:t>nadam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50E774A-8298-4342-92BB-85FAF0520E54}"/>
              </a:ext>
            </a:extLst>
          </p:cNvPr>
          <p:cNvGrpSpPr/>
          <p:nvPr/>
        </p:nvGrpSpPr>
        <p:grpSpPr>
          <a:xfrm>
            <a:off x="172196" y="114725"/>
            <a:ext cx="5175074" cy="833609"/>
            <a:chOff x="64293" y="254705"/>
            <a:chExt cx="6147306" cy="99021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2350E02-4E51-45C2-9273-EBC060445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" name="AutoShape 28">
              <a:extLst>
                <a:ext uri="{FF2B5EF4-FFF2-40B4-BE49-F238E27FC236}">
                  <a16:creationId xmlns:a16="http://schemas.microsoft.com/office/drawing/2014/main" id="{CA1606D4-6074-4517-AA80-077E0F1517F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883DB4C-D917-4E1A-9679-7B5579DEE8AA}"/>
                </a:ext>
              </a:extLst>
            </p:cNvPr>
            <p:cNvSpPr txBox="1"/>
            <p:nvPr/>
          </p:nvSpPr>
          <p:spPr>
            <a:xfrm>
              <a:off x="330537" y="532785"/>
              <a:ext cx="3754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4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C7502EA-1028-4649-8BDA-47FB81A40C1F}"/>
                </a:ext>
              </a:extLst>
            </p:cNvPr>
            <p:cNvSpPr txBox="1"/>
            <p:nvPr/>
          </p:nvSpPr>
          <p:spPr>
            <a:xfrm>
              <a:off x="873868" y="401321"/>
              <a:ext cx="5337731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最近一次较好实验的设置：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4C7F98B-A071-4B7F-84C4-A2203FDAFA1B}"/>
              </a:ext>
            </a:extLst>
          </p:cNvPr>
          <p:cNvSpPr txBox="1"/>
          <p:nvPr/>
        </p:nvSpPr>
        <p:spPr>
          <a:xfrm>
            <a:off x="5712494" y="238153"/>
            <a:ext cx="512833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dense_size1 = 128 dense_size2 = 64 dense_size3 = 8 dropout_dense1 = 0.298224 dropout_dense2 = 0 dropout_dense3 = 0</a:t>
            </a:r>
          </a:p>
          <a:p>
            <a:r>
              <a:rPr lang="en-US" altLang="zh-CN" dirty="0"/>
              <a:t>input = Input(shape=(</a:t>
            </a:r>
            <a:r>
              <a:rPr lang="en-US" altLang="zh-CN" dirty="0" err="1"/>
              <a:t>input_row</a:t>
            </a:r>
            <a:r>
              <a:rPr lang="en-US" altLang="zh-CN" dirty="0"/>
              <a:t>, </a:t>
            </a:r>
            <a:r>
              <a:rPr lang="en-US" altLang="zh-CN" dirty="0" err="1"/>
              <a:t>input_col</a:t>
            </a:r>
            <a:r>
              <a:rPr lang="en-US" altLang="zh-CN" dirty="0"/>
              <a:t>))</a:t>
            </a:r>
          </a:p>
          <a:p>
            <a:r>
              <a:rPr lang="en-US" altLang="zh-CN" dirty="0"/>
              <a:t>x = conv.Conv1D(filter1, filtersize1, </a:t>
            </a:r>
            <a:r>
              <a:rPr lang="en-US" altLang="zh-CN" dirty="0" err="1"/>
              <a:t>init</a:t>
            </a:r>
            <a:r>
              <a:rPr lang="en-US" altLang="zh-CN" dirty="0"/>
              <a:t>='</a:t>
            </a:r>
            <a:r>
              <a:rPr lang="en-US" altLang="zh-CN" dirty="0" err="1"/>
              <a:t>glorot_normal</a:t>
            </a:r>
            <a:r>
              <a:rPr lang="en-US" altLang="zh-CN" dirty="0"/>
              <a:t>', </a:t>
            </a:r>
            <a:r>
              <a:rPr lang="en-US" altLang="zh-CN" dirty="0" err="1"/>
              <a:t>W_regularizer</a:t>
            </a:r>
            <a:r>
              <a:rPr lang="en-US" altLang="zh-CN" dirty="0"/>
              <a:t>=regularizers.l2(L1CNN),</a:t>
            </a:r>
            <a:r>
              <a:rPr lang="en-US" altLang="zh-CN" dirty="0" err="1"/>
              <a:t>border_mode</a:t>
            </a:r>
            <a:r>
              <a:rPr lang="en-US" altLang="zh-CN" dirty="0"/>
              <a:t>="same")(input)</a:t>
            </a:r>
          </a:p>
          <a:p>
            <a:r>
              <a:rPr lang="en-US" altLang="zh-CN" dirty="0"/>
              <a:t>x = Dropout(dropout1)(x) x = Activation(</a:t>
            </a:r>
            <a:r>
              <a:rPr lang="en-US" altLang="zh-CN" dirty="0" err="1"/>
              <a:t>actfun</a:t>
            </a:r>
            <a:r>
              <a:rPr lang="en-US" altLang="zh-CN" dirty="0"/>
              <a:t>)(x)</a:t>
            </a:r>
          </a:p>
          <a:p>
            <a:r>
              <a:rPr lang="en-US" altLang="zh-CN" dirty="0"/>
              <a:t>x = </a:t>
            </a:r>
            <a:r>
              <a:rPr lang="en-US" altLang="zh-CN" dirty="0" err="1"/>
              <a:t>core.Flatten</a:t>
            </a:r>
            <a:r>
              <a:rPr lang="en-US" altLang="zh-CN" dirty="0"/>
              <a:t>()(x) output = x</a:t>
            </a:r>
          </a:p>
          <a:p>
            <a:r>
              <a:rPr lang="en-US" altLang="zh-CN" dirty="0"/>
              <a:t>output = Dropout(dropout1)(output)</a:t>
            </a:r>
          </a:p>
          <a:p>
            <a:r>
              <a:rPr lang="en-US" altLang="zh-CN" dirty="0"/>
              <a:t>output = Dense(dense_size1, </a:t>
            </a:r>
            <a:r>
              <a:rPr lang="en-US" altLang="zh-CN" dirty="0" err="1"/>
              <a:t>init</a:t>
            </a:r>
            <a:r>
              <a:rPr lang="en-US" altLang="zh-CN" dirty="0"/>
              <a:t>='</a:t>
            </a:r>
            <a:r>
              <a:rPr lang="en-US" altLang="zh-CN" dirty="0" err="1"/>
              <a:t>glorot_normal</a:t>
            </a:r>
            <a:r>
              <a:rPr lang="en-US" altLang="zh-CN" dirty="0"/>
              <a:t>', activation='</a:t>
            </a:r>
            <a:r>
              <a:rPr lang="en-US" altLang="zh-CN" dirty="0" err="1"/>
              <a:t>relu</a:t>
            </a:r>
            <a:r>
              <a:rPr lang="en-US" altLang="zh-CN" dirty="0"/>
              <a:t>')(output)</a:t>
            </a:r>
          </a:p>
          <a:p>
            <a:r>
              <a:rPr lang="en-US" altLang="zh-CN" dirty="0"/>
              <a:t>output = Dropout(dropout_dense1)(output)</a:t>
            </a:r>
          </a:p>
          <a:p>
            <a:r>
              <a:rPr lang="en-US" altLang="zh-CN" dirty="0"/>
              <a:t>output = Dense(dense_size3, activation="</a:t>
            </a:r>
            <a:r>
              <a:rPr lang="en-US" altLang="zh-CN" dirty="0" err="1"/>
              <a:t>relu</a:t>
            </a:r>
            <a:r>
              <a:rPr lang="en-US" altLang="zh-CN" dirty="0"/>
              <a:t>", </a:t>
            </a:r>
            <a:r>
              <a:rPr lang="en-US" altLang="zh-CN" dirty="0" err="1"/>
              <a:t>init</a:t>
            </a:r>
            <a:r>
              <a:rPr lang="en-US" altLang="zh-CN" dirty="0"/>
              <a:t>='</a:t>
            </a:r>
            <a:r>
              <a:rPr lang="en-US" altLang="zh-CN" dirty="0" err="1"/>
              <a:t>glorot_normal</a:t>
            </a:r>
            <a:r>
              <a:rPr lang="en-US" altLang="zh-CN" dirty="0"/>
              <a:t>')(output)</a:t>
            </a:r>
          </a:p>
          <a:p>
            <a:r>
              <a:rPr lang="en-US" altLang="zh-CN" dirty="0"/>
              <a:t>output = Dropout(dropout_dense3)(output)</a:t>
            </a:r>
          </a:p>
          <a:p>
            <a:r>
              <a:rPr lang="en-US" altLang="zh-CN" dirty="0"/>
              <a:t>out = Dense(</a:t>
            </a:r>
            <a:r>
              <a:rPr lang="en-US" altLang="zh-CN" dirty="0" err="1"/>
              <a:t>nb_classes</a:t>
            </a:r>
            <a:r>
              <a:rPr lang="en-US" altLang="zh-CN" dirty="0"/>
              <a:t>, </a:t>
            </a:r>
            <a:r>
              <a:rPr lang="en-US" altLang="zh-CN" dirty="0" err="1"/>
              <a:t>init</a:t>
            </a:r>
            <a:r>
              <a:rPr lang="en-US" altLang="zh-CN" dirty="0"/>
              <a:t>='</a:t>
            </a:r>
            <a:r>
              <a:rPr lang="en-US" altLang="zh-CN" dirty="0" err="1"/>
              <a:t>glorot_normal</a:t>
            </a:r>
            <a:r>
              <a:rPr lang="en-US" altLang="zh-CN" dirty="0"/>
              <a:t>', activation='</a:t>
            </a:r>
            <a:r>
              <a:rPr lang="en-US" altLang="zh-CN" dirty="0" err="1"/>
              <a:t>softmax</a:t>
            </a:r>
            <a:r>
              <a:rPr lang="en-US" altLang="zh-CN" dirty="0"/>
              <a:t>')(output)</a:t>
            </a:r>
          </a:p>
          <a:p>
            <a:r>
              <a:rPr lang="en-US" altLang="zh-CN" dirty="0" err="1"/>
              <a:t>cnn</a:t>
            </a:r>
            <a:r>
              <a:rPr lang="en-US" altLang="zh-CN" dirty="0"/>
              <a:t> = Model(input, out)</a:t>
            </a:r>
          </a:p>
          <a:p>
            <a:r>
              <a:rPr lang="en-US" altLang="zh-CN" dirty="0" err="1"/>
              <a:t>cnn.compile</a:t>
            </a:r>
            <a:r>
              <a:rPr lang="en-US" altLang="zh-CN" dirty="0"/>
              <a:t>(loss='</a:t>
            </a:r>
            <a:r>
              <a:rPr lang="en-US" altLang="zh-CN" dirty="0" err="1"/>
              <a:t>binary_crossentropy</a:t>
            </a:r>
            <a:r>
              <a:rPr lang="en-US" altLang="zh-CN" dirty="0"/>
              <a:t>', optimizer=optimization, metrics=['accuracy'])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653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5C1404-A8DE-4199-9C2E-0967C573E060}"/>
              </a:ext>
            </a:extLst>
          </p:cNvPr>
          <p:cNvGrpSpPr/>
          <p:nvPr/>
        </p:nvGrpSpPr>
        <p:grpSpPr>
          <a:xfrm>
            <a:off x="2720292" y="10505"/>
            <a:ext cx="2701101" cy="6889132"/>
            <a:chOff x="2075" y="0"/>
            <a:chExt cx="6717644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5" y="1774"/>
              <a:ext cx="6707794" cy="684084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976" y="0"/>
              <a:ext cx="3768743" cy="6858000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32618B4-D452-4247-BEC2-18170AC17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39"/>
          <a:stretch/>
        </p:blipFill>
        <p:spPr>
          <a:xfrm>
            <a:off x="1" y="-26776"/>
            <a:ext cx="3576320" cy="6915908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18D89D20-E2E7-44BB-86CA-A6B77C8029AC}"/>
              </a:ext>
            </a:extLst>
          </p:cNvPr>
          <p:cNvGrpSpPr/>
          <p:nvPr/>
        </p:nvGrpSpPr>
        <p:grpSpPr>
          <a:xfrm>
            <a:off x="172196" y="114725"/>
            <a:ext cx="2661566" cy="833609"/>
            <a:chOff x="64293" y="254705"/>
            <a:chExt cx="3161588" cy="99021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501FAAF-1FD4-4BE8-8AD4-CBE9681A4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BD1FA0EC-DC1D-4EC0-BE51-99D8E19CA1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928E6D2-499D-462B-B413-53F61BF6E6FE}"/>
                </a:ext>
              </a:extLst>
            </p:cNvPr>
            <p:cNvSpPr txBox="1"/>
            <p:nvPr/>
          </p:nvSpPr>
          <p:spPr>
            <a:xfrm>
              <a:off x="330537" y="532785"/>
              <a:ext cx="3754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4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87F8FA3-FBA7-4F83-8D6D-5D0A2DB8464A}"/>
                </a:ext>
              </a:extLst>
            </p:cNvPr>
            <p:cNvSpPr txBox="1"/>
            <p:nvPr/>
          </p:nvSpPr>
          <p:spPr>
            <a:xfrm>
              <a:off x="873868" y="401321"/>
              <a:ext cx="2352013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流程及结果</a:t>
              </a:r>
            </a:p>
          </p:txBody>
        </p:sp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3191346-CFFD-4B50-BB36-050240E0DCD5}"/>
              </a:ext>
            </a:extLst>
          </p:cNvPr>
          <p:cNvSpPr/>
          <p:nvPr/>
        </p:nvSpPr>
        <p:spPr bwMode="auto">
          <a:xfrm>
            <a:off x="1706470" y="873151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开始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F0F5CD-05C6-44A6-8B93-C7B3BB49682D}"/>
              </a:ext>
            </a:extLst>
          </p:cNvPr>
          <p:cNvSpPr/>
          <p:nvPr/>
        </p:nvSpPr>
        <p:spPr bwMode="auto">
          <a:xfrm>
            <a:off x="1408663" y="1729951"/>
            <a:ext cx="1584658" cy="4477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输入数据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B0E213-8078-4426-BF62-D56FA9326FE2}"/>
              </a:ext>
            </a:extLst>
          </p:cNvPr>
          <p:cNvSpPr/>
          <p:nvPr/>
        </p:nvSpPr>
        <p:spPr bwMode="auto">
          <a:xfrm>
            <a:off x="846425" y="3455071"/>
            <a:ext cx="2720525" cy="4793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/>
              <a:t>One-of-key</a:t>
            </a:r>
            <a:r>
              <a:rPr lang="zh-CN" altLang="en-US" sz="2400" dirty="0"/>
              <a:t>编码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19ED550-423C-4D5E-A4D6-370B8C74DC28}"/>
              </a:ext>
            </a:extLst>
          </p:cNvPr>
          <p:cNvSpPr/>
          <p:nvPr/>
        </p:nvSpPr>
        <p:spPr bwMode="auto">
          <a:xfrm>
            <a:off x="1408663" y="2615060"/>
            <a:ext cx="1584660" cy="4599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十折交叉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993E275-A307-46FB-AD3C-5825E64219B0}"/>
              </a:ext>
            </a:extLst>
          </p:cNvPr>
          <p:cNvSpPr/>
          <p:nvPr/>
        </p:nvSpPr>
        <p:spPr bwMode="auto">
          <a:xfrm>
            <a:off x="1706469" y="6172408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结束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43C5D59-1AEE-4EC7-9898-056547441268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2200992" y="1396371"/>
            <a:ext cx="1" cy="3335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B95A31E-5AD9-484E-9DC6-E031E7386DA5}"/>
              </a:ext>
            </a:extLst>
          </p:cNvPr>
          <p:cNvCxnSpPr>
            <a:cxnSpLocks/>
          </p:cNvCxnSpPr>
          <p:nvPr/>
        </p:nvCxnSpPr>
        <p:spPr>
          <a:xfrm>
            <a:off x="2206956" y="2239673"/>
            <a:ext cx="0" cy="3634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B7BC7A4-573E-4BB8-B090-1D2E7D6B31AB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>
            <a:off x="2200993" y="3075052"/>
            <a:ext cx="5695" cy="3800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9BB5167-9A3F-4E3E-906B-7B328A23FEE4}"/>
              </a:ext>
            </a:extLst>
          </p:cNvPr>
          <p:cNvCxnSpPr/>
          <p:nvPr/>
        </p:nvCxnSpPr>
        <p:spPr>
          <a:xfrm flipH="1">
            <a:off x="2189998" y="5685122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DE102695-86A5-4083-9A06-56589C8CEFBB}"/>
              </a:ext>
            </a:extLst>
          </p:cNvPr>
          <p:cNvSpPr/>
          <p:nvPr/>
        </p:nvSpPr>
        <p:spPr>
          <a:xfrm>
            <a:off x="4498727" y="2451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6DD38B5-5836-430C-8CBB-9D6BE13074E5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2206688" y="3934408"/>
            <a:ext cx="0" cy="3786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61CCAEF7-8E92-4F3D-9D7E-C0193E488000}"/>
              </a:ext>
            </a:extLst>
          </p:cNvPr>
          <p:cNvSpPr/>
          <p:nvPr/>
        </p:nvSpPr>
        <p:spPr bwMode="auto">
          <a:xfrm>
            <a:off x="846425" y="4313085"/>
            <a:ext cx="2720525" cy="4793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训练模型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9596CAC-9AAE-4DDF-9D72-D9F9600434FC}"/>
              </a:ext>
            </a:extLst>
          </p:cNvPr>
          <p:cNvSpPr/>
          <p:nvPr/>
        </p:nvSpPr>
        <p:spPr bwMode="auto">
          <a:xfrm>
            <a:off x="846425" y="5272197"/>
            <a:ext cx="2720525" cy="4793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评估模型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3F88648-0164-40B8-B1D7-606D5268175A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2206688" y="4792422"/>
            <a:ext cx="0" cy="4797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A71F9388-4394-4284-A432-2EDC86E1CF34}"/>
              </a:ext>
            </a:extLst>
          </p:cNvPr>
          <p:cNvSpPr/>
          <p:nvPr/>
        </p:nvSpPr>
        <p:spPr>
          <a:xfrm>
            <a:off x="4498726" y="3924230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2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7C642EC-FC60-46F7-8711-ABA9184FF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146" y="3429000"/>
            <a:ext cx="5749421" cy="28539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EC9D310-9FC0-4666-A1C8-6D95AFB94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477" y="236617"/>
            <a:ext cx="5767205" cy="2939387"/>
          </a:xfrm>
          <a:prstGeom prst="rect">
            <a:avLst/>
          </a:prstGeom>
        </p:spPr>
      </p:pic>
      <p:sp>
        <p:nvSpPr>
          <p:cNvPr id="50" name="椭圆 49">
            <a:extLst>
              <a:ext uri="{FF2B5EF4-FFF2-40B4-BE49-F238E27FC236}">
                <a16:creationId xmlns:a16="http://schemas.microsoft.com/office/drawing/2014/main" id="{FF2E631C-A757-4FCB-B486-F02257C85F62}"/>
              </a:ext>
            </a:extLst>
          </p:cNvPr>
          <p:cNvSpPr/>
          <p:nvPr/>
        </p:nvSpPr>
        <p:spPr>
          <a:xfrm>
            <a:off x="2560397" y="1069408"/>
            <a:ext cx="4672218" cy="479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/>
              <a:t>Val_acc</a:t>
            </a:r>
            <a:r>
              <a:rPr lang="en-US" altLang="zh-CN" sz="3200" b="1" dirty="0"/>
              <a:t>:&gt;0.8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DBB404A-04E0-4389-91E0-696E8F057CFF}"/>
              </a:ext>
            </a:extLst>
          </p:cNvPr>
          <p:cNvSpPr/>
          <p:nvPr/>
        </p:nvSpPr>
        <p:spPr>
          <a:xfrm>
            <a:off x="2327596" y="4533659"/>
            <a:ext cx="4672218" cy="479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/>
              <a:t>Val_loss</a:t>
            </a:r>
            <a:r>
              <a:rPr lang="en-US" altLang="zh-CN" sz="3200" b="1" dirty="0"/>
              <a:t>:&lt;0.5</a:t>
            </a: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A3E5CEB6-EF64-4990-892E-D06A9F4FCF9C}"/>
              </a:ext>
            </a:extLst>
          </p:cNvPr>
          <p:cNvSpPr/>
          <p:nvPr/>
        </p:nvSpPr>
        <p:spPr>
          <a:xfrm>
            <a:off x="2327596" y="5194202"/>
            <a:ext cx="4672218" cy="479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loss:&lt;0.2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2E696F04-71FB-4DA3-B65F-1080025201B5}"/>
              </a:ext>
            </a:extLst>
          </p:cNvPr>
          <p:cNvSpPr/>
          <p:nvPr/>
        </p:nvSpPr>
        <p:spPr>
          <a:xfrm>
            <a:off x="2552894" y="496159"/>
            <a:ext cx="4672218" cy="479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acc:&gt;0.9</a:t>
            </a:r>
          </a:p>
        </p:txBody>
      </p:sp>
    </p:spTree>
    <p:extLst>
      <p:ext uri="{BB962C8B-B14F-4D97-AF65-F5344CB8AC3E}">
        <p14:creationId xmlns:p14="http://schemas.microsoft.com/office/powerpoint/2010/main" val="286646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E552CD-FDE2-40F3-BAC0-6B5B7882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27" y="697583"/>
            <a:ext cx="10556750" cy="59857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25558B-5C3F-447F-86DA-5A8FA0D42517}"/>
              </a:ext>
            </a:extLst>
          </p:cNvPr>
          <p:cNvSpPr txBox="1"/>
          <p:nvPr/>
        </p:nvSpPr>
        <p:spPr>
          <a:xfrm>
            <a:off x="5073191" y="51252"/>
            <a:ext cx="204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其他数据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36D9987-0DC4-4A84-9AF4-4696AED082D3}"/>
              </a:ext>
            </a:extLst>
          </p:cNvPr>
          <p:cNvGrpSpPr/>
          <p:nvPr/>
        </p:nvGrpSpPr>
        <p:grpSpPr>
          <a:xfrm>
            <a:off x="0" y="-47135"/>
            <a:ext cx="2352995" cy="736964"/>
            <a:chOff x="64293" y="254705"/>
            <a:chExt cx="3161588" cy="9902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0C377B4-28F0-4B91-A048-6DFF537D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6" name="AutoShape 28">
              <a:extLst>
                <a:ext uri="{FF2B5EF4-FFF2-40B4-BE49-F238E27FC236}">
                  <a16:creationId xmlns:a16="http://schemas.microsoft.com/office/drawing/2014/main" id="{B5680F39-32BD-49AE-8718-51E9A0C161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6EEC878-9CCC-438B-A065-EE188541696E}"/>
                </a:ext>
              </a:extLst>
            </p:cNvPr>
            <p:cNvSpPr txBox="1"/>
            <p:nvPr/>
          </p:nvSpPr>
          <p:spPr>
            <a:xfrm>
              <a:off x="308017" y="512174"/>
              <a:ext cx="3754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4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9FBA8-061C-479A-AB3F-E7BDA5674531}"/>
                </a:ext>
              </a:extLst>
            </p:cNvPr>
            <p:cNvSpPr txBox="1"/>
            <p:nvPr/>
          </p:nvSpPr>
          <p:spPr>
            <a:xfrm>
              <a:off x="873868" y="401321"/>
              <a:ext cx="2352013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流程及结果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39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92313" y="1054074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zh-CN" altLang="en-US" sz="48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4477" y="160432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819" y="195104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36872" y="2007298"/>
            <a:ext cx="546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9</a:t>
            </a:r>
            <a:endParaRPr lang="zh-CN" altLang="en-US" sz="60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779003" y="322109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谢谢</a:t>
            </a:r>
          </a:p>
        </p:txBody>
      </p:sp>
      <p:sp>
        <p:nvSpPr>
          <p:cNvPr id="34" name="PA_矩形 1"/>
          <p:cNvSpPr/>
          <p:nvPr>
            <p:custDataLst>
              <p:tags r:id="rId1"/>
            </p:custDataLst>
          </p:nvPr>
        </p:nvSpPr>
        <p:spPr>
          <a:xfrm>
            <a:off x="4696418" y="1920854"/>
            <a:ext cx="659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</a:rPr>
              <a:t>2019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1895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2" grpId="0"/>
      <p:bldP spid="32" grpId="1"/>
      <p:bldP spid="34" grpId="0"/>
      <p:bldP spid="34" grpId="1"/>
      <p:bldP spid="34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-270584" y="-3551420"/>
            <a:ext cx="14004320" cy="9920291"/>
            <a:chOff x="771526" y="60326"/>
            <a:chExt cx="6002338" cy="4419600"/>
          </a:xfrm>
        </p:grpSpPr>
        <p:sp>
          <p:nvSpPr>
            <p:cNvPr id="5" name="AutoShape 34"/>
            <p:cNvSpPr>
              <a:spLocks noChangeAspect="1" noChangeArrowheads="1" noTextEdit="1"/>
            </p:cNvSpPr>
            <p:nvPr/>
          </p:nvSpPr>
          <p:spPr bwMode="auto">
            <a:xfrm>
              <a:off x="1157288" y="128588"/>
              <a:ext cx="5299075" cy="425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771526" y="60326"/>
              <a:ext cx="6002338" cy="4419600"/>
            </a:xfrm>
            <a:custGeom>
              <a:avLst/>
              <a:gdLst>
                <a:gd name="T0" fmla="*/ 410 w 1478"/>
                <a:gd name="T1" fmla="*/ 1046 h 1090"/>
                <a:gd name="T2" fmla="*/ 118 w 1478"/>
                <a:gd name="T3" fmla="*/ 624 h 1090"/>
                <a:gd name="T4" fmla="*/ 754 w 1478"/>
                <a:gd name="T5" fmla="*/ 20 h 1090"/>
                <a:gd name="T6" fmla="*/ 1374 w 1478"/>
                <a:gd name="T7" fmla="*/ 502 h 1090"/>
                <a:gd name="T8" fmla="*/ 982 w 1478"/>
                <a:gd name="T9" fmla="*/ 1046 h 1090"/>
                <a:gd name="T10" fmla="*/ 410 w 1478"/>
                <a:gd name="T11" fmla="*/ 1046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1090">
                  <a:moveTo>
                    <a:pt x="410" y="1046"/>
                  </a:moveTo>
                  <a:cubicBezTo>
                    <a:pt x="410" y="1046"/>
                    <a:pt x="0" y="1016"/>
                    <a:pt x="118" y="624"/>
                  </a:cubicBezTo>
                  <a:cubicBezTo>
                    <a:pt x="236" y="232"/>
                    <a:pt x="482" y="0"/>
                    <a:pt x="754" y="20"/>
                  </a:cubicBezTo>
                  <a:cubicBezTo>
                    <a:pt x="1026" y="40"/>
                    <a:pt x="1270" y="144"/>
                    <a:pt x="1374" y="502"/>
                  </a:cubicBezTo>
                  <a:cubicBezTo>
                    <a:pt x="1478" y="860"/>
                    <a:pt x="1264" y="1002"/>
                    <a:pt x="982" y="1046"/>
                  </a:cubicBezTo>
                  <a:cubicBezTo>
                    <a:pt x="700" y="1090"/>
                    <a:pt x="410" y="1046"/>
                    <a:pt x="410" y="1046"/>
                  </a:cubicBezTo>
                  <a:close/>
                </a:path>
              </a:pathLst>
            </a:custGeom>
            <a:noFill/>
            <a:ln w="4763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37"/>
            <p:cNvSpPr>
              <a:spLocks/>
            </p:cNvSpPr>
            <p:nvPr/>
          </p:nvSpPr>
          <p:spPr bwMode="auto">
            <a:xfrm>
              <a:off x="950913" y="144463"/>
              <a:ext cx="5773738" cy="4275138"/>
            </a:xfrm>
            <a:custGeom>
              <a:avLst/>
              <a:gdLst>
                <a:gd name="T0" fmla="*/ 731 w 1422"/>
                <a:gd name="T1" fmla="*/ 19 h 1054"/>
                <a:gd name="T2" fmla="*/ 1323 w 1422"/>
                <a:gd name="T3" fmla="*/ 484 h 1054"/>
                <a:gd name="T4" fmla="*/ 947 w 1422"/>
                <a:gd name="T5" fmla="*/ 1008 h 1054"/>
                <a:gd name="T6" fmla="*/ 391 w 1422"/>
                <a:gd name="T7" fmla="*/ 1007 h 1054"/>
                <a:gd name="T8" fmla="*/ 108 w 1422"/>
                <a:gd name="T9" fmla="*/ 600 h 1054"/>
                <a:gd name="T10" fmla="*/ 115 w 1422"/>
                <a:gd name="T11" fmla="*/ 576 h 1054"/>
                <a:gd name="T12" fmla="*/ 212 w 1422"/>
                <a:gd name="T13" fmla="*/ 349 h 1054"/>
                <a:gd name="T14" fmla="*/ 731 w 1422"/>
                <a:gd name="T15" fmla="*/ 1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2" h="1054">
                  <a:moveTo>
                    <a:pt x="731" y="19"/>
                  </a:moveTo>
                  <a:cubicBezTo>
                    <a:pt x="992" y="44"/>
                    <a:pt x="1225" y="142"/>
                    <a:pt x="1323" y="484"/>
                  </a:cubicBezTo>
                  <a:cubicBezTo>
                    <a:pt x="1422" y="827"/>
                    <a:pt x="1216" y="963"/>
                    <a:pt x="947" y="1008"/>
                  </a:cubicBezTo>
                  <a:cubicBezTo>
                    <a:pt x="676" y="1054"/>
                    <a:pt x="392" y="1012"/>
                    <a:pt x="391" y="1007"/>
                  </a:cubicBezTo>
                  <a:cubicBezTo>
                    <a:pt x="389" y="1003"/>
                    <a:pt x="0" y="975"/>
                    <a:pt x="108" y="600"/>
                  </a:cubicBezTo>
                  <a:cubicBezTo>
                    <a:pt x="110" y="592"/>
                    <a:pt x="112" y="584"/>
                    <a:pt x="115" y="576"/>
                  </a:cubicBezTo>
                  <a:cubicBezTo>
                    <a:pt x="140" y="493"/>
                    <a:pt x="172" y="417"/>
                    <a:pt x="212" y="349"/>
                  </a:cubicBezTo>
                  <a:cubicBezTo>
                    <a:pt x="340" y="129"/>
                    <a:pt x="530" y="0"/>
                    <a:pt x="731" y="19"/>
                  </a:cubicBezTo>
                  <a:close/>
                </a:path>
              </a:pathLst>
            </a:custGeom>
            <a:noFill/>
            <a:ln w="4763" cap="flat">
              <a:solidFill>
                <a:srgbClr val="E8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1125538" y="209551"/>
              <a:ext cx="5546725" cy="4152900"/>
            </a:xfrm>
            <a:custGeom>
              <a:avLst/>
              <a:gdLst>
                <a:gd name="T0" fmla="*/ 709 w 1366"/>
                <a:gd name="T1" fmla="*/ 23 h 1024"/>
                <a:gd name="T2" fmla="*/ 1273 w 1366"/>
                <a:gd name="T3" fmla="*/ 472 h 1024"/>
                <a:gd name="T4" fmla="*/ 912 w 1366"/>
                <a:gd name="T5" fmla="*/ 976 h 1024"/>
                <a:gd name="T6" fmla="*/ 372 w 1366"/>
                <a:gd name="T7" fmla="*/ 974 h 1024"/>
                <a:gd name="T8" fmla="*/ 98 w 1366"/>
                <a:gd name="T9" fmla="*/ 581 h 1024"/>
                <a:gd name="T10" fmla="*/ 104 w 1366"/>
                <a:gd name="T11" fmla="*/ 558 h 1024"/>
                <a:gd name="T12" fmla="*/ 199 w 1366"/>
                <a:gd name="T13" fmla="*/ 336 h 1024"/>
                <a:gd name="T14" fmla="*/ 709 w 1366"/>
                <a:gd name="T15" fmla="*/ 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6" h="1024">
                  <a:moveTo>
                    <a:pt x="709" y="23"/>
                  </a:moveTo>
                  <a:cubicBezTo>
                    <a:pt x="959" y="52"/>
                    <a:pt x="1181" y="145"/>
                    <a:pt x="1273" y="472"/>
                  </a:cubicBezTo>
                  <a:cubicBezTo>
                    <a:pt x="1366" y="799"/>
                    <a:pt x="1169" y="929"/>
                    <a:pt x="912" y="976"/>
                  </a:cubicBezTo>
                  <a:cubicBezTo>
                    <a:pt x="653" y="1024"/>
                    <a:pt x="375" y="984"/>
                    <a:pt x="372" y="974"/>
                  </a:cubicBezTo>
                  <a:cubicBezTo>
                    <a:pt x="370" y="966"/>
                    <a:pt x="0" y="939"/>
                    <a:pt x="98" y="581"/>
                  </a:cubicBezTo>
                  <a:cubicBezTo>
                    <a:pt x="101" y="573"/>
                    <a:pt x="102" y="565"/>
                    <a:pt x="104" y="558"/>
                  </a:cubicBezTo>
                  <a:cubicBezTo>
                    <a:pt x="128" y="478"/>
                    <a:pt x="158" y="404"/>
                    <a:pt x="199" y="336"/>
                  </a:cubicBezTo>
                  <a:cubicBezTo>
                    <a:pt x="323" y="128"/>
                    <a:pt x="512" y="0"/>
                    <a:pt x="709" y="23"/>
                  </a:cubicBezTo>
                  <a:close/>
                </a:path>
              </a:pathLst>
            </a:custGeom>
            <a:noFill/>
            <a:ln w="4763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1303338" y="271463"/>
              <a:ext cx="5319713" cy="4029075"/>
            </a:xfrm>
            <a:custGeom>
              <a:avLst/>
              <a:gdLst>
                <a:gd name="T0" fmla="*/ 686 w 1310"/>
                <a:gd name="T1" fmla="*/ 28 h 994"/>
                <a:gd name="T2" fmla="*/ 1223 w 1310"/>
                <a:gd name="T3" fmla="*/ 460 h 994"/>
                <a:gd name="T4" fmla="*/ 877 w 1310"/>
                <a:gd name="T5" fmla="*/ 944 h 994"/>
                <a:gd name="T6" fmla="*/ 353 w 1310"/>
                <a:gd name="T7" fmla="*/ 941 h 994"/>
                <a:gd name="T8" fmla="*/ 88 w 1310"/>
                <a:gd name="T9" fmla="*/ 563 h 994"/>
                <a:gd name="T10" fmla="*/ 93 w 1310"/>
                <a:gd name="T11" fmla="*/ 540 h 994"/>
                <a:gd name="T12" fmla="*/ 184 w 1310"/>
                <a:gd name="T13" fmla="*/ 324 h 994"/>
                <a:gd name="T14" fmla="*/ 686 w 1310"/>
                <a:gd name="T15" fmla="*/ 2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0" h="994">
                  <a:moveTo>
                    <a:pt x="686" y="28"/>
                  </a:moveTo>
                  <a:cubicBezTo>
                    <a:pt x="925" y="62"/>
                    <a:pt x="1135" y="148"/>
                    <a:pt x="1223" y="460"/>
                  </a:cubicBezTo>
                  <a:cubicBezTo>
                    <a:pt x="1310" y="773"/>
                    <a:pt x="1121" y="895"/>
                    <a:pt x="877" y="944"/>
                  </a:cubicBezTo>
                  <a:cubicBezTo>
                    <a:pt x="628" y="994"/>
                    <a:pt x="357" y="956"/>
                    <a:pt x="353" y="941"/>
                  </a:cubicBezTo>
                  <a:cubicBezTo>
                    <a:pt x="349" y="929"/>
                    <a:pt x="0" y="904"/>
                    <a:pt x="88" y="563"/>
                  </a:cubicBezTo>
                  <a:cubicBezTo>
                    <a:pt x="90" y="556"/>
                    <a:pt x="91" y="548"/>
                    <a:pt x="93" y="540"/>
                  </a:cubicBezTo>
                  <a:cubicBezTo>
                    <a:pt x="114" y="464"/>
                    <a:pt x="142" y="392"/>
                    <a:pt x="184" y="324"/>
                  </a:cubicBezTo>
                  <a:cubicBezTo>
                    <a:pt x="305" y="129"/>
                    <a:pt x="493" y="0"/>
                    <a:pt x="686" y="28"/>
                  </a:cubicBezTo>
                  <a:close/>
                </a:path>
              </a:pathLst>
            </a:custGeom>
            <a:noFill/>
            <a:ln w="4763" cap="flat">
              <a:solidFill>
                <a:srgbClr val="E4E4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1477963" y="334963"/>
              <a:ext cx="5092700" cy="3905250"/>
            </a:xfrm>
            <a:custGeom>
              <a:avLst/>
              <a:gdLst>
                <a:gd name="T0" fmla="*/ 664 w 1254"/>
                <a:gd name="T1" fmla="*/ 32 h 963"/>
                <a:gd name="T2" fmla="*/ 1173 w 1254"/>
                <a:gd name="T3" fmla="*/ 448 h 963"/>
                <a:gd name="T4" fmla="*/ 843 w 1254"/>
                <a:gd name="T5" fmla="*/ 911 h 963"/>
                <a:gd name="T6" fmla="*/ 334 w 1254"/>
                <a:gd name="T7" fmla="*/ 908 h 963"/>
                <a:gd name="T8" fmla="*/ 79 w 1254"/>
                <a:gd name="T9" fmla="*/ 544 h 963"/>
                <a:gd name="T10" fmla="*/ 83 w 1254"/>
                <a:gd name="T11" fmla="*/ 522 h 963"/>
                <a:gd name="T12" fmla="*/ 171 w 1254"/>
                <a:gd name="T13" fmla="*/ 311 h 963"/>
                <a:gd name="T14" fmla="*/ 664 w 1254"/>
                <a:gd name="T15" fmla="*/ 3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4" h="963">
                  <a:moveTo>
                    <a:pt x="664" y="32"/>
                  </a:moveTo>
                  <a:cubicBezTo>
                    <a:pt x="892" y="70"/>
                    <a:pt x="1091" y="151"/>
                    <a:pt x="1173" y="448"/>
                  </a:cubicBezTo>
                  <a:cubicBezTo>
                    <a:pt x="1254" y="745"/>
                    <a:pt x="1074" y="861"/>
                    <a:pt x="843" y="911"/>
                  </a:cubicBezTo>
                  <a:cubicBezTo>
                    <a:pt x="605" y="963"/>
                    <a:pt x="340" y="927"/>
                    <a:pt x="334" y="908"/>
                  </a:cubicBezTo>
                  <a:cubicBezTo>
                    <a:pt x="330" y="892"/>
                    <a:pt x="0" y="868"/>
                    <a:pt x="79" y="544"/>
                  </a:cubicBezTo>
                  <a:cubicBezTo>
                    <a:pt x="81" y="537"/>
                    <a:pt x="81" y="529"/>
                    <a:pt x="83" y="522"/>
                  </a:cubicBezTo>
                  <a:cubicBezTo>
                    <a:pt x="102" y="449"/>
                    <a:pt x="128" y="379"/>
                    <a:pt x="171" y="311"/>
                  </a:cubicBezTo>
                  <a:cubicBezTo>
                    <a:pt x="288" y="129"/>
                    <a:pt x="475" y="0"/>
                    <a:pt x="664" y="32"/>
                  </a:cubicBezTo>
                  <a:close/>
                </a:path>
              </a:pathLst>
            </a:custGeom>
            <a:noFill/>
            <a:ln w="4763" cap="flat">
              <a:solidFill>
                <a:srgbClr val="E2E2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1652588" y="400051"/>
              <a:ext cx="4868863" cy="3783013"/>
            </a:xfrm>
            <a:custGeom>
              <a:avLst/>
              <a:gdLst>
                <a:gd name="T0" fmla="*/ 642 w 1199"/>
                <a:gd name="T1" fmla="*/ 36 h 933"/>
                <a:gd name="T2" fmla="*/ 1123 w 1199"/>
                <a:gd name="T3" fmla="*/ 435 h 933"/>
                <a:gd name="T4" fmla="*/ 809 w 1199"/>
                <a:gd name="T5" fmla="*/ 879 h 933"/>
                <a:gd name="T6" fmla="*/ 316 w 1199"/>
                <a:gd name="T7" fmla="*/ 874 h 933"/>
                <a:gd name="T8" fmla="*/ 70 w 1199"/>
                <a:gd name="T9" fmla="*/ 525 h 933"/>
                <a:gd name="T10" fmla="*/ 73 w 1199"/>
                <a:gd name="T11" fmla="*/ 504 h 933"/>
                <a:gd name="T12" fmla="*/ 158 w 1199"/>
                <a:gd name="T13" fmla="*/ 298 h 933"/>
                <a:gd name="T14" fmla="*/ 642 w 1199"/>
                <a:gd name="T15" fmla="*/ 3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9" h="933">
                  <a:moveTo>
                    <a:pt x="642" y="36"/>
                  </a:moveTo>
                  <a:cubicBezTo>
                    <a:pt x="858" y="78"/>
                    <a:pt x="1047" y="154"/>
                    <a:pt x="1123" y="435"/>
                  </a:cubicBezTo>
                  <a:cubicBezTo>
                    <a:pt x="1199" y="717"/>
                    <a:pt x="1027" y="827"/>
                    <a:pt x="809" y="879"/>
                  </a:cubicBezTo>
                  <a:cubicBezTo>
                    <a:pt x="582" y="933"/>
                    <a:pt x="323" y="898"/>
                    <a:pt x="316" y="874"/>
                  </a:cubicBezTo>
                  <a:cubicBezTo>
                    <a:pt x="310" y="854"/>
                    <a:pt x="0" y="832"/>
                    <a:pt x="70" y="525"/>
                  </a:cubicBezTo>
                  <a:cubicBezTo>
                    <a:pt x="71" y="518"/>
                    <a:pt x="71" y="511"/>
                    <a:pt x="73" y="504"/>
                  </a:cubicBezTo>
                  <a:cubicBezTo>
                    <a:pt x="90" y="434"/>
                    <a:pt x="114" y="366"/>
                    <a:pt x="158" y="298"/>
                  </a:cubicBezTo>
                  <a:cubicBezTo>
                    <a:pt x="270" y="128"/>
                    <a:pt x="456" y="0"/>
                    <a:pt x="642" y="36"/>
                  </a:cubicBezTo>
                  <a:close/>
                </a:path>
              </a:pathLst>
            </a:custGeom>
            <a:noFill/>
            <a:ln w="4763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1831976" y="461963"/>
              <a:ext cx="4637088" cy="3660775"/>
            </a:xfrm>
            <a:custGeom>
              <a:avLst/>
              <a:gdLst>
                <a:gd name="T0" fmla="*/ 619 w 1142"/>
                <a:gd name="T1" fmla="*/ 41 h 903"/>
                <a:gd name="T2" fmla="*/ 1072 w 1142"/>
                <a:gd name="T3" fmla="*/ 424 h 903"/>
                <a:gd name="T4" fmla="*/ 773 w 1142"/>
                <a:gd name="T5" fmla="*/ 847 h 903"/>
                <a:gd name="T6" fmla="*/ 297 w 1142"/>
                <a:gd name="T7" fmla="*/ 842 h 903"/>
                <a:gd name="T8" fmla="*/ 59 w 1142"/>
                <a:gd name="T9" fmla="*/ 507 h 903"/>
                <a:gd name="T10" fmla="*/ 62 w 1142"/>
                <a:gd name="T11" fmla="*/ 486 h 903"/>
                <a:gd name="T12" fmla="*/ 144 w 1142"/>
                <a:gd name="T13" fmla="*/ 287 h 903"/>
                <a:gd name="T14" fmla="*/ 619 w 1142"/>
                <a:gd name="T15" fmla="*/ 4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903">
                  <a:moveTo>
                    <a:pt x="619" y="41"/>
                  </a:moveTo>
                  <a:cubicBezTo>
                    <a:pt x="824" y="86"/>
                    <a:pt x="1002" y="158"/>
                    <a:pt x="1072" y="424"/>
                  </a:cubicBezTo>
                  <a:cubicBezTo>
                    <a:pt x="1142" y="690"/>
                    <a:pt x="979" y="794"/>
                    <a:pt x="773" y="847"/>
                  </a:cubicBezTo>
                  <a:cubicBezTo>
                    <a:pt x="557" y="903"/>
                    <a:pt x="305" y="871"/>
                    <a:pt x="297" y="842"/>
                  </a:cubicBezTo>
                  <a:cubicBezTo>
                    <a:pt x="290" y="818"/>
                    <a:pt x="0" y="797"/>
                    <a:pt x="59" y="507"/>
                  </a:cubicBezTo>
                  <a:cubicBezTo>
                    <a:pt x="61" y="501"/>
                    <a:pt x="61" y="493"/>
                    <a:pt x="62" y="486"/>
                  </a:cubicBezTo>
                  <a:cubicBezTo>
                    <a:pt x="76" y="420"/>
                    <a:pt x="99" y="354"/>
                    <a:pt x="144" y="287"/>
                  </a:cubicBezTo>
                  <a:cubicBezTo>
                    <a:pt x="251" y="128"/>
                    <a:pt x="437" y="0"/>
                    <a:pt x="619" y="41"/>
                  </a:cubicBezTo>
                  <a:close/>
                </a:path>
              </a:pathLst>
            </a:custGeom>
            <a:noFill/>
            <a:ln w="4763" cap="flat">
              <a:solidFill>
                <a:srgbClr val="DEDDD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2006601" y="527051"/>
              <a:ext cx="4413250" cy="3538538"/>
            </a:xfrm>
            <a:custGeom>
              <a:avLst/>
              <a:gdLst>
                <a:gd name="T0" fmla="*/ 597 w 1087"/>
                <a:gd name="T1" fmla="*/ 45 h 873"/>
                <a:gd name="T2" fmla="*/ 1022 w 1087"/>
                <a:gd name="T3" fmla="*/ 411 h 873"/>
                <a:gd name="T4" fmla="*/ 739 w 1087"/>
                <a:gd name="T5" fmla="*/ 815 h 873"/>
                <a:gd name="T6" fmla="*/ 278 w 1087"/>
                <a:gd name="T7" fmla="*/ 808 h 873"/>
                <a:gd name="T8" fmla="*/ 50 w 1087"/>
                <a:gd name="T9" fmla="*/ 488 h 873"/>
                <a:gd name="T10" fmla="*/ 52 w 1087"/>
                <a:gd name="T11" fmla="*/ 468 h 873"/>
                <a:gd name="T12" fmla="*/ 131 w 1087"/>
                <a:gd name="T13" fmla="*/ 274 h 873"/>
                <a:gd name="T14" fmla="*/ 597 w 1087"/>
                <a:gd name="T15" fmla="*/ 4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7" h="873">
                  <a:moveTo>
                    <a:pt x="597" y="45"/>
                  </a:moveTo>
                  <a:cubicBezTo>
                    <a:pt x="791" y="94"/>
                    <a:pt x="958" y="161"/>
                    <a:pt x="1022" y="411"/>
                  </a:cubicBezTo>
                  <a:cubicBezTo>
                    <a:pt x="1087" y="663"/>
                    <a:pt x="931" y="760"/>
                    <a:pt x="739" y="815"/>
                  </a:cubicBezTo>
                  <a:cubicBezTo>
                    <a:pt x="534" y="873"/>
                    <a:pt x="287" y="842"/>
                    <a:pt x="278" y="808"/>
                  </a:cubicBezTo>
                  <a:cubicBezTo>
                    <a:pt x="270" y="781"/>
                    <a:pt x="0" y="760"/>
                    <a:pt x="50" y="488"/>
                  </a:cubicBezTo>
                  <a:cubicBezTo>
                    <a:pt x="51" y="482"/>
                    <a:pt x="51" y="475"/>
                    <a:pt x="52" y="468"/>
                  </a:cubicBezTo>
                  <a:cubicBezTo>
                    <a:pt x="64" y="405"/>
                    <a:pt x="84" y="341"/>
                    <a:pt x="131" y="274"/>
                  </a:cubicBezTo>
                  <a:cubicBezTo>
                    <a:pt x="233" y="127"/>
                    <a:pt x="418" y="0"/>
                    <a:pt x="597" y="45"/>
                  </a:cubicBezTo>
                  <a:close/>
                </a:path>
              </a:pathLst>
            </a:custGeom>
            <a:noFill/>
            <a:ln w="4763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2181226" y="587376"/>
              <a:ext cx="4189413" cy="3417888"/>
            </a:xfrm>
            <a:custGeom>
              <a:avLst/>
              <a:gdLst>
                <a:gd name="T0" fmla="*/ 575 w 1032"/>
                <a:gd name="T1" fmla="*/ 50 h 843"/>
                <a:gd name="T2" fmla="*/ 973 w 1032"/>
                <a:gd name="T3" fmla="*/ 400 h 843"/>
                <a:gd name="T4" fmla="*/ 705 w 1032"/>
                <a:gd name="T5" fmla="*/ 783 h 843"/>
                <a:gd name="T6" fmla="*/ 260 w 1032"/>
                <a:gd name="T7" fmla="*/ 776 h 843"/>
                <a:gd name="T8" fmla="*/ 41 w 1032"/>
                <a:gd name="T9" fmla="*/ 470 h 843"/>
                <a:gd name="T10" fmla="*/ 42 w 1032"/>
                <a:gd name="T11" fmla="*/ 451 h 843"/>
                <a:gd name="T12" fmla="*/ 118 w 1032"/>
                <a:gd name="T13" fmla="*/ 262 h 843"/>
                <a:gd name="T14" fmla="*/ 575 w 1032"/>
                <a:gd name="T15" fmla="*/ 5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2" h="843">
                  <a:moveTo>
                    <a:pt x="575" y="50"/>
                  </a:moveTo>
                  <a:cubicBezTo>
                    <a:pt x="757" y="102"/>
                    <a:pt x="913" y="165"/>
                    <a:pt x="973" y="400"/>
                  </a:cubicBezTo>
                  <a:cubicBezTo>
                    <a:pt x="1032" y="636"/>
                    <a:pt x="884" y="728"/>
                    <a:pt x="705" y="783"/>
                  </a:cubicBezTo>
                  <a:cubicBezTo>
                    <a:pt x="510" y="843"/>
                    <a:pt x="270" y="814"/>
                    <a:pt x="260" y="776"/>
                  </a:cubicBezTo>
                  <a:cubicBezTo>
                    <a:pt x="251" y="744"/>
                    <a:pt x="0" y="725"/>
                    <a:pt x="41" y="470"/>
                  </a:cubicBezTo>
                  <a:cubicBezTo>
                    <a:pt x="42" y="464"/>
                    <a:pt x="41" y="457"/>
                    <a:pt x="42" y="451"/>
                  </a:cubicBezTo>
                  <a:cubicBezTo>
                    <a:pt x="52" y="391"/>
                    <a:pt x="70" y="329"/>
                    <a:pt x="118" y="262"/>
                  </a:cubicBezTo>
                  <a:cubicBezTo>
                    <a:pt x="214" y="127"/>
                    <a:pt x="400" y="0"/>
                    <a:pt x="575" y="50"/>
                  </a:cubicBezTo>
                  <a:close/>
                </a:path>
              </a:pathLst>
            </a:custGeom>
            <a:noFill/>
            <a:ln w="4763" cap="flat">
              <a:solidFill>
                <a:srgbClr val="DAD9D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2355851" y="647701"/>
              <a:ext cx="3962400" cy="3300413"/>
            </a:xfrm>
            <a:custGeom>
              <a:avLst/>
              <a:gdLst>
                <a:gd name="T0" fmla="*/ 553 w 976"/>
                <a:gd name="T1" fmla="*/ 55 h 814"/>
                <a:gd name="T2" fmla="*/ 923 w 976"/>
                <a:gd name="T3" fmla="*/ 388 h 814"/>
                <a:gd name="T4" fmla="*/ 670 w 976"/>
                <a:gd name="T5" fmla="*/ 751 h 814"/>
                <a:gd name="T6" fmla="*/ 241 w 976"/>
                <a:gd name="T7" fmla="*/ 743 h 814"/>
                <a:gd name="T8" fmla="*/ 32 w 976"/>
                <a:gd name="T9" fmla="*/ 452 h 814"/>
                <a:gd name="T10" fmla="*/ 32 w 976"/>
                <a:gd name="T11" fmla="*/ 434 h 814"/>
                <a:gd name="T12" fmla="*/ 104 w 976"/>
                <a:gd name="T13" fmla="*/ 250 h 814"/>
                <a:gd name="T14" fmla="*/ 553 w 976"/>
                <a:gd name="T15" fmla="*/ 5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14">
                  <a:moveTo>
                    <a:pt x="553" y="55"/>
                  </a:moveTo>
                  <a:cubicBezTo>
                    <a:pt x="724" y="109"/>
                    <a:pt x="869" y="168"/>
                    <a:pt x="923" y="388"/>
                  </a:cubicBezTo>
                  <a:cubicBezTo>
                    <a:pt x="976" y="609"/>
                    <a:pt x="837" y="695"/>
                    <a:pt x="670" y="751"/>
                  </a:cubicBezTo>
                  <a:cubicBezTo>
                    <a:pt x="487" y="814"/>
                    <a:pt x="253" y="787"/>
                    <a:pt x="241" y="743"/>
                  </a:cubicBezTo>
                  <a:cubicBezTo>
                    <a:pt x="231" y="708"/>
                    <a:pt x="0" y="689"/>
                    <a:pt x="32" y="452"/>
                  </a:cubicBezTo>
                  <a:cubicBezTo>
                    <a:pt x="33" y="446"/>
                    <a:pt x="31" y="440"/>
                    <a:pt x="32" y="434"/>
                  </a:cubicBezTo>
                  <a:cubicBezTo>
                    <a:pt x="40" y="377"/>
                    <a:pt x="56" y="317"/>
                    <a:pt x="104" y="250"/>
                  </a:cubicBezTo>
                  <a:cubicBezTo>
                    <a:pt x="195" y="127"/>
                    <a:pt x="381" y="0"/>
                    <a:pt x="553" y="55"/>
                  </a:cubicBezTo>
                  <a:close/>
                </a:path>
              </a:pathLst>
            </a:custGeom>
            <a:noFill/>
            <a:ln w="4763" cap="flat">
              <a:solidFill>
                <a:srgbClr val="D8D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2525713" y="704851"/>
              <a:ext cx="3744913" cy="3186113"/>
            </a:xfrm>
            <a:custGeom>
              <a:avLst/>
              <a:gdLst>
                <a:gd name="T0" fmla="*/ 532 w 922"/>
                <a:gd name="T1" fmla="*/ 60 h 786"/>
                <a:gd name="T2" fmla="*/ 874 w 922"/>
                <a:gd name="T3" fmla="*/ 378 h 786"/>
                <a:gd name="T4" fmla="*/ 637 w 922"/>
                <a:gd name="T5" fmla="*/ 721 h 786"/>
                <a:gd name="T6" fmla="*/ 224 w 922"/>
                <a:gd name="T7" fmla="*/ 712 h 786"/>
                <a:gd name="T8" fmla="*/ 23 w 922"/>
                <a:gd name="T9" fmla="*/ 435 h 786"/>
                <a:gd name="T10" fmla="*/ 23 w 922"/>
                <a:gd name="T11" fmla="*/ 417 h 786"/>
                <a:gd name="T12" fmla="*/ 92 w 922"/>
                <a:gd name="T13" fmla="*/ 239 h 786"/>
                <a:gd name="T14" fmla="*/ 532 w 922"/>
                <a:gd name="T15" fmla="*/ 6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2" h="786">
                  <a:moveTo>
                    <a:pt x="532" y="60"/>
                  </a:moveTo>
                  <a:cubicBezTo>
                    <a:pt x="692" y="117"/>
                    <a:pt x="826" y="173"/>
                    <a:pt x="874" y="378"/>
                  </a:cubicBezTo>
                  <a:cubicBezTo>
                    <a:pt x="922" y="583"/>
                    <a:pt x="791" y="663"/>
                    <a:pt x="637" y="721"/>
                  </a:cubicBezTo>
                  <a:cubicBezTo>
                    <a:pt x="464" y="786"/>
                    <a:pt x="237" y="760"/>
                    <a:pt x="224" y="712"/>
                  </a:cubicBezTo>
                  <a:cubicBezTo>
                    <a:pt x="213" y="672"/>
                    <a:pt x="0" y="654"/>
                    <a:pt x="23" y="435"/>
                  </a:cubicBezTo>
                  <a:cubicBezTo>
                    <a:pt x="24" y="430"/>
                    <a:pt x="22" y="423"/>
                    <a:pt x="23" y="417"/>
                  </a:cubicBezTo>
                  <a:cubicBezTo>
                    <a:pt x="28" y="365"/>
                    <a:pt x="42" y="306"/>
                    <a:pt x="92" y="239"/>
                  </a:cubicBezTo>
                  <a:cubicBezTo>
                    <a:pt x="176" y="127"/>
                    <a:pt x="363" y="0"/>
                    <a:pt x="532" y="60"/>
                  </a:cubicBezTo>
                  <a:close/>
                </a:path>
              </a:pathLst>
            </a:custGeom>
            <a:noFill/>
            <a:ln w="4763" cap="flat">
              <a:solidFill>
                <a:srgbClr val="D6D5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2695576" y="765176"/>
              <a:ext cx="3521075" cy="3065463"/>
            </a:xfrm>
            <a:custGeom>
              <a:avLst/>
              <a:gdLst>
                <a:gd name="T0" fmla="*/ 511 w 867"/>
                <a:gd name="T1" fmla="*/ 65 h 756"/>
                <a:gd name="T2" fmla="*/ 825 w 867"/>
                <a:gd name="T3" fmla="*/ 366 h 756"/>
                <a:gd name="T4" fmla="*/ 604 w 867"/>
                <a:gd name="T5" fmla="*/ 689 h 756"/>
                <a:gd name="T6" fmla="*/ 206 w 867"/>
                <a:gd name="T7" fmla="*/ 679 h 756"/>
                <a:gd name="T8" fmla="*/ 15 w 867"/>
                <a:gd name="T9" fmla="*/ 417 h 756"/>
                <a:gd name="T10" fmla="*/ 13 w 867"/>
                <a:gd name="T11" fmla="*/ 400 h 756"/>
                <a:gd name="T12" fmla="*/ 80 w 867"/>
                <a:gd name="T13" fmla="*/ 227 h 756"/>
                <a:gd name="T14" fmla="*/ 511 w 867"/>
                <a:gd name="T15" fmla="*/ 6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756">
                  <a:moveTo>
                    <a:pt x="511" y="65"/>
                  </a:moveTo>
                  <a:cubicBezTo>
                    <a:pt x="659" y="124"/>
                    <a:pt x="783" y="177"/>
                    <a:pt x="825" y="366"/>
                  </a:cubicBezTo>
                  <a:cubicBezTo>
                    <a:pt x="867" y="557"/>
                    <a:pt x="744" y="631"/>
                    <a:pt x="604" y="689"/>
                  </a:cubicBezTo>
                  <a:cubicBezTo>
                    <a:pt x="441" y="756"/>
                    <a:pt x="221" y="732"/>
                    <a:pt x="206" y="679"/>
                  </a:cubicBezTo>
                  <a:cubicBezTo>
                    <a:pt x="194" y="636"/>
                    <a:pt x="0" y="618"/>
                    <a:pt x="15" y="417"/>
                  </a:cubicBezTo>
                  <a:cubicBezTo>
                    <a:pt x="16" y="412"/>
                    <a:pt x="13" y="406"/>
                    <a:pt x="13" y="400"/>
                  </a:cubicBezTo>
                  <a:cubicBezTo>
                    <a:pt x="17" y="351"/>
                    <a:pt x="29" y="294"/>
                    <a:pt x="80" y="227"/>
                  </a:cubicBezTo>
                  <a:cubicBezTo>
                    <a:pt x="158" y="127"/>
                    <a:pt x="346" y="0"/>
                    <a:pt x="511" y="65"/>
                  </a:cubicBezTo>
                  <a:close/>
                </a:path>
              </a:pathLst>
            </a:custGeom>
            <a:noFill/>
            <a:ln w="4763" cap="flat">
              <a:solidFill>
                <a:srgbClr val="D4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2867026" y="822326"/>
              <a:ext cx="3302000" cy="2955925"/>
            </a:xfrm>
            <a:custGeom>
              <a:avLst/>
              <a:gdLst>
                <a:gd name="T0" fmla="*/ 490 w 813"/>
                <a:gd name="T1" fmla="*/ 71 h 729"/>
                <a:gd name="T2" fmla="*/ 776 w 813"/>
                <a:gd name="T3" fmla="*/ 356 h 729"/>
                <a:gd name="T4" fmla="*/ 571 w 813"/>
                <a:gd name="T5" fmla="*/ 659 h 729"/>
                <a:gd name="T6" fmla="*/ 189 w 813"/>
                <a:gd name="T7" fmla="*/ 648 h 729"/>
                <a:gd name="T8" fmla="*/ 7 w 813"/>
                <a:gd name="T9" fmla="*/ 400 h 729"/>
                <a:gd name="T10" fmla="*/ 4 w 813"/>
                <a:gd name="T11" fmla="*/ 384 h 729"/>
                <a:gd name="T12" fmla="*/ 68 w 813"/>
                <a:gd name="T13" fmla="*/ 217 h 729"/>
                <a:gd name="T14" fmla="*/ 490 w 813"/>
                <a:gd name="T15" fmla="*/ 71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3" h="729">
                  <a:moveTo>
                    <a:pt x="490" y="71"/>
                  </a:moveTo>
                  <a:cubicBezTo>
                    <a:pt x="627" y="132"/>
                    <a:pt x="740" y="182"/>
                    <a:pt x="776" y="356"/>
                  </a:cubicBezTo>
                  <a:cubicBezTo>
                    <a:pt x="813" y="531"/>
                    <a:pt x="698" y="600"/>
                    <a:pt x="571" y="659"/>
                  </a:cubicBezTo>
                  <a:cubicBezTo>
                    <a:pt x="418" y="729"/>
                    <a:pt x="205" y="706"/>
                    <a:pt x="189" y="648"/>
                  </a:cubicBezTo>
                  <a:cubicBezTo>
                    <a:pt x="176" y="600"/>
                    <a:pt x="0" y="583"/>
                    <a:pt x="7" y="400"/>
                  </a:cubicBezTo>
                  <a:cubicBezTo>
                    <a:pt x="7" y="395"/>
                    <a:pt x="4" y="389"/>
                    <a:pt x="4" y="384"/>
                  </a:cubicBezTo>
                  <a:cubicBezTo>
                    <a:pt x="6" y="338"/>
                    <a:pt x="16" y="283"/>
                    <a:pt x="68" y="217"/>
                  </a:cubicBezTo>
                  <a:cubicBezTo>
                    <a:pt x="139" y="127"/>
                    <a:pt x="328" y="0"/>
                    <a:pt x="490" y="71"/>
                  </a:cubicBezTo>
                  <a:close/>
                </a:path>
              </a:pathLst>
            </a:custGeom>
            <a:noFill/>
            <a:ln w="4763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3017194" y="1094588"/>
              <a:ext cx="2996944" cy="2515975"/>
            </a:xfrm>
            <a:custGeom>
              <a:avLst/>
              <a:gdLst>
                <a:gd name="T0" fmla="*/ 500 w 789"/>
                <a:gd name="T1" fmla="*/ 77 h 701"/>
                <a:gd name="T2" fmla="*/ 759 w 789"/>
                <a:gd name="T3" fmla="*/ 345 h 701"/>
                <a:gd name="T4" fmla="*/ 568 w 789"/>
                <a:gd name="T5" fmla="*/ 628 h 701"/>
                <a:gd name="T6" fmla="*/ 203 w 789"/>
                <a:gd name="T7" fmla="*/ 616 h 701"/>
                <a:gd name="T8" fmla="*/ 30 w 789"/>
                <a:gd name="T9" fmla="*/ 383 h 701"/>
                <a:gd name="T10" fmla="*/ 26 w 789"/>
                <a:gd name="T11" fmla="*/ 368 h 701"/>
                <a:gd name="T12" fmla="*/ 87 w 789"/>
                <a:gd name="T13" fmla="*/ 206 h 701"/>
                <a:gd name="T14" fmla="*/ 500 w 789"/>
                <a:gd name="T15" fmla="*/ 77 h 701"/>
                <a:gd name="connsiteX0" fmla="*/ 6007 w 9355"/>
                <a:gd name="connsiteY0" fmla="*/ 341 h 8854"/>
                <a:gd name="connsiteX1" fmla="*/ 9290 w 9355"/>
                <a:gd name="connsiteY1" fmla="*/ 4165 h 8854"/>
                <a:gd name="connsiteX2" fmla="*/ 6869 w 9355"/>
                <a:gd name="connsiteY2" fmla="*/ 8202 h 8854"/>
                <a:gd name="connsiteX3" fmla="*/ 2243 w 9355"/>
                <a:gd name="connsiteY3" fmla="*/ 8030 h 8854"/>
                <a:gd name="connsiteX4" fmla="*/ 50 w 9355"/>
                <a:gd name="connsiteY4" fmla="*/ 4707 h 8854"/>
                <a:gd name="connsiteX5" fmla="*/ 0 w 9355"/>
                <a:gd name="connsiteY5" fmla="*/ 4493 h 8854"/>
                <a:gd name="connsiteX6" fmla="*/ 773 w 9355"/>
                <a:gd name="connsiteY6" fmla="*/ 2182 h 8854"/>
                <a:gd name="connsiteX7" fmla="*/ 6007 w 9355"/>
                <a:gd name="connsiteY7" fmla="*/ 341 h 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" h="8854">
                  <a:moveTo>
                    <a:pt x="6007" y="341"/>
                  </a:moveTo>
                  <a:cubicBezTo>
                    <a:pt x="7604" y="1226"/>
                    <a:pt x="8884" y="1911"/>
                    <a:pt x="9290" y="4165"/>
                  </a:cubicBezTo>
                  <a:cubicBezTo>
                    <a:pt x="9670" y="6447"/>
                    <a:pt x="8327" y="7360"/>
                    <a:pt x="6869" y="8202"/>
                  </a:cubicBezTo>
                  <a:cubicBezTo>
                    <a:pt x="5069" y="9243"/>
                    <a:pt x="2458" y="8929"/>
                    <a:pt x="2243" y="8030"/>
                  </a:cubicBezTo>
                  <a:cubicBezTo>
                    <a:pt x="2053" y="7303"/>
                    <a:pt x="94" y="7027"/>
                    <a:pt x="50" y="4707"/>
                  </a:cubicBezTo>
                  <a:cubicBezTo>
                    <a:pt x="38" y="4650"/>
                    <a:pt x="0" y="4564"/>
                    <a:pt x="0" y="4493"/>
                  </a:cubicBezTo>
                  <a:cubicBezTo>
                    <a:pt x="0" y="3879"/>
                    <a:pt x="88" y="3123"/>
                    <a:pt x="773" y="2182"/>
                  </a:cubicBezTo>
                  <a:cubicBezTo>
                    <a:pt x="1584" y="1055"/>
                    <a:pt x="3992" y="-757"/>
                    <a:pt x="6007" y="341"/>
                  </a:cubicBezTo>
                  <a:close/>
                </a:path>
              </a:pathLst>
            </a:custGeom>
            <a:noFill/>
            <a:ln w="4763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3146617" y="1155075"/>
              <a:ext cx="2835017" cy="2396587"/>
            </a:xfrm>
            <a:custGeom>
              <a:avLst/>
              <a:gdLst>
                <a:gd name="T0" fmla="*/ 480 w 736"/>
                <a:gd name="T1" fmla="*/ 84 h 674"/>
                <a:gd name="T2" fmla="*/ 711 w 736"/>
                <a:gd name="T3" fmla="*/ 336 h 674"/>
                <a:gd name="T4" fmla="*/ 536 w 736"/>
                <a:gd name="T5" fmla="*/ 598 h 674"/>
                <a:gd name="T6" fmla="*/ 186 w 736"/>
                <a:gd name="T7" fmla="*/ 586 h 674"/>
                <a:gd name="T8" fmla="*/ 22 w 736"/>
                <a:gd name="T9" fmla="*/ 367 h 674"/>
                <a:gd name="T10" fmla="*/ 18 w 736"/>
                <a:gd name="T11" fmla="*/ 352 h 674"/>
                <a:gd name="T12" fmla="*/ 76 w 736"/>
                <a:gd name="T13" fmla="*/ 196 h 674"/>
                <a:gd name="T14" fmla="*/ 480 w 736"/>
                <a:gd name="T15" fmla="*/ 84 h 674"/>
                <a:gd name="connsiteX0" fmla="*/ 6293 w 9484"/>
                <a:gd name="connsiteY0" fmla="*/ 429 h 8772"/>
                <a:gd name="connsiteX1" fmla="*/ 9431 w 9484"/>
                <a:gd name="connsiteY1" fmla="*/ 4168 h 8772"/>
                <a:gd name="connsiteX2" fmla="*/ 7054 w 9484"/>
                <a:gd name="connsiteY2" fmla="*/ 8055 h 8772"/>
                <a:gd name="connsiteX3" fmla="*/ 2298 w 9484"/>
                <a:gd name="connsiteY3" fmla="*/ 7877 h 8772"/>
                <a:gd name="connsiteX4" fmla="*/ 70 w 9484"/>
                <a:gd name="connsiteY4" fmla="*/ 4628 h 8772"/>
                <a:gd name="connsiteX5" fmla="*/ 16 w 9484"/>
                <a:gd name="connsiteY5" fmla="*/ 4406 h 8772"/>
                <a:gd name="connsiteX6" fmla="*/ 804 w 9484"/>
                <a:gd name="connsiteY6" fmla="*/ 2091 h 8772"/>
                <a:gd name="connsiteX7" fmla="*/ 6293 w 9484"/>
                <a:gd name="connsiteY7" fmla="*/ 429 h 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4" h="8772">
                  <a:moveTo>
                    <a:pt x="6293" y="429"/>
                  </a:moveTo>
                  <a:cubicBezTo>
                    <a:pt x="7855" y="1349"/>
                    <a:pt x="9092" y="2047"/>
                    <a:pt x="9431" y="4168"/>
                  </a:cubicBezTo>
                  <a:cubicBezTo>
                    <a:pt x="9771" y="6305"/>
                    <a:pt x="8426" y="7180"/>
                    <a:pt x="7054" y="8055"/>
                  </a:cubicBezTo>
                  <a:cubicBezTo>
                    <a:pt x="5274" y="9183"/>
                    <a:pt x="2556" y="8871"/>
                    <a:pt x="2298" y="7877"/>
                  </a:cubicBezTo>
                  <a:cubicBezTo>
                    <a:pt x="2094" y="7047"/>
                    <a:pt x="199" y="6765"/>
                    <a:pt x="70" y="4628"/>
                  </a:cubicBezTo>
                  <a:cubicBezTo>
                    <a:pt x="56" y="4569"/>
                    <a:pt x="16" y="4480"/>
                    <a:pt x="16" y="4406"/>
                  </a:cubicBezTo>
                  <a:cubicBezTo>
                    <a:pt x="-12" y="3827"/>
                    <a:pt x="-93" y="2922"/>
                    <a:pt x="804" y="2091"/>
                  </a:cubicBezTo>
                  <a:cubicBezTo>
                    <a:pt x="1388" y="934"/>
                    <a:pt x="4187" y="-817"/>
                    <a:pt x="6293" y="429"/>
                  </a:cubicBezTo>
                  <a:close/>
                </a:path>
              </a:pathLst>
            </a:custGeom>
            <a:noFill/>
            <a:ln w="4763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3273663" y="1219920"/>
              <a:ext cx="2674342" cy="2275516"/>
            </a:xfrm>
            <a:custGeom>
              <a:avLst/>
              <a:gdLst>
                <a:gd name="T0" fmla="*/ 463 w 686"/>
                <a:gd name="T1" fmla="*/ 91 h 648"/>
                <a:gd name="T2" fmla="*/ 666 w 686"/>
                <a:gd name="T3" fmla="*/ 326 h 648"/>
                <a:gd name="T4" fmla="*/ 507 w 686"/>
                <a:gd name="T5" fmla="*/ 569 h 648"/>
                <a:gd name="T6" fmla="*/ 173 w 686"/>
                <a:gd name="T7" fmla="*/ 555 h 648"/>
                <a:gd name="T8" fmla="*/ 18 w 686"/>
                <a:gd name="T9" fmla="*/ 351 h 648"/>
                <a:gd name="T10" fmla="*/ 13 w 686"/>
                <a:gd name="T11" fmla="*/ 337 h 648"/>
                <a:gd name="T12" fmla="*/ 67 w 686"/>
                <a:gd name="T13" fmla="*/ 186 h 648"/>
                <a:gd name="T14" fmla="*/ 463 w 686"/>
                <a:gd name="T15" fmla="*/ 91 h 648"/>
                <a:gd name="connsiteX0" fmla="*/ 6600 w 9599"/>
                <a:gd name="connsiteY0" fmla="*/ 507 h 8661"/>
                <a:gd name="connsiteX1" fmla="*/ 9559 w 9599"/>
                <a:gd name="connsiteY1" fmla="*/ 4134 h 8661"/>
                <a:gd name="connsiteX2" fmla="*/ 7242 w 9599"/>
                <a:gd name="connsiteY2" fmla="*/ 7884 h 8661"/>
                <a:gd name="connsiteX3" fmla="*/ 2373 w 9599"/>
                <a:gd name="connsiteY3" fmla="*/ 7668 h 8661"/>
                <a:gd name="connsiteX4" fmla="*/ 113 w 9599"/>
                <a:gd name="connsiteY4" fmla="*/ 4520 h 8661"/>
                <a:gd name="connsiteX5" fmla="*/ 41 w 9599"/>
                <a:gd name="connsiteY5" fmla="*/ 4304 h 8661"/>
                <a:gd name="connsiteX6" fmla="*/ 828 w 9599"/>
                <a:gd name="connsiteY6" fmla="*/ 1973 h 8661"/>
                <a:gd name="connsiteX7" fmla="*/ 6600 w 9599"/>
                <a:gd name="connsiteY7" fmla="*/ 507 h 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9" h="8661">
                  <a:moveTo>
                    <a:pt x="6600" y="507"/>
                  </a:moveTo>
                  <a:cubicBezTo>
                    <a:pt x="8116" y="1480"/>
                    <a:pt x="9268" y="2159"/>
                    <a:pt x="9559" y="4134"/>
                  </a:cubicBezTo>
                  <a:cubicBezTo>
                    <a:pt x="9851" y="6140"/>
                    <a:pt x="8524" y="6973"/>
                    <a:pt x="7242" y="7884"/>
                  </a:cubicBezTo>
                  <a:cubicBezTo>
                    <a:pt x="5478" y="9103"/>
                    <a:pt x="2664" y="8779"/>
                    <a:pt x="2373" y="7668"/>
                  </a:cubicBezTo>
                  <a:cubicBezTo>
                    <a:pt x="2125" y="6757"/>
                    <a:pt x="349" y="6464"/>
                    <a:pt x="113" y="4520"/>
                  </a:cubicBezTo>
                  <a:cubicBezTo>
                    <a:pt x="99" y="4458"/>
                    <a:pt x="41" y="4381"/>
                    <a:pt x="41" y="4304"/>
                  </a:cubicBezTo>
                  <a:cubicBezTo>
                    <a:pt x="-18" y="3748"/>
                    <a:pt x="-149" y="2822"/>
                    <a:pt x="828" y="1973"/>
                  </a:cubicBezTo>
                  <a:cubicBezTo>
                    <a:pt x="1382" y="955"/>
                    <a:pt x="4385" y="-897"/>
                    <a:pt x="6600" y="507"/>
                  </a:cubicBezTo>
                  <a:close/>
                </a:path>
              </a:pathLst>
            </a:custGeom>
            <a:noFill/>
            <a:ln w="4763" cap="flat">
              <a:solidFill>
                <a:srgbClr val="CC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3401982" y="1283556"/>
              <a:ext cx="2513290" cy="2158819"/>
            </a:xfrm>
            <a:custGeom>
              <a:avLst/>
              <a:gdLst>
                <a:gd name="T0" fmla="*/ 456 w 645"/>
                <a:gd name="T1" fmla="*/ 98 h 623"/>
                <a:gd name="T2" fmla="*/ 631 w 645"/>
                <a:gd name="T3" fmla="*/ 317 h 623"/>
                <a:gd name="T4" fmla="*/ 487 w 645"/>
                <a:gd name="T5" fmla="*/ 539 h 623"/>
                <a:gd name="T6" fmla="*/ 169 w 645"/>
                <a:gd name="T7" fmla="*/ 525 h 623"/>
                <a:gd name="T8" fmla="*/ 24 w 645"/>
                <a:gd name="T9" fmla="*/ 335 h 623"/>
                <a:gd name="T10" fmla="*/ 18 w 645"/>
                <a:gd name="T11" fmla="*/ 322 h 623"/>
                <a:gd name="T12" fmla="*/ 69 w 645"/>
                <a:gd name="T13" fmla="*/ 176 h 623"/>
                <a:gd name="T14" fmla="*/ 456 w 645"/>
                <a:gd name="T15" fmla="*/ 98 h 623"/>
                <a:gd name="connsiteX0" fmla="*/ 6858 w 9595"/>
                <a:gd name="connsiteY0" fmla="*/ 596 h 8542"/>
                <a:gd name="connsiteX1" fmla="*/ 9571 w 9595"/>
                <a:gd name="connsiteY1" fmla="*/ 4111 h 8542"/>
                <a:gd name="connsiteX2" fmla="*/ 7338 w 9595"/>
                <a:gd name="connsiteY2" fmla="*/ 7675 h 8542"/>
                <a:gd name="connsiteX3" fmla="*/ 2408 w 9595"/>
                <a:gd name="connsiteY3" fmla="*/ 7450 h 8542"/>
                <a:gd name="connsiteX4" fmla="*/ 160 w 9595"/>
                <a:gd name="connsiteY4" fmla="*/ 4400 h 8542"/>
                <a:gd name="connsiteX5" fmla="*/ 67 w 9595"/>
                <a:gd name="connsiteY5" fmla="*/ 4192 h 8542"/>
                <a:gd name="connsiteX6" fmla="*/ 858 w 9595"/>
                <a:gd name="connsiteY6" fmla="*/ 1848 h 8542"/>
                <a:gd name="connsiteX7" fmla="*/ 6858 w 9595"/>
                <a:gd name="connsiteY7" fmla="*/ 596 h 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5" h="8542">
                  <a:moveTo>
                    <a:pt x="6858" y="596"/>
                  </a:moveTo>
                  <a:cubicBezTo>
                    <a:pt x="8315" y="1607"/>
                    <a:pt x="9354" y="2297"/>
                    <a:pt x="9571" y="4111"/>
                  </a:cubicBezTo>
                  <a:cubicBezTo>
                    <a:pt x="9788" y="5941"/>
                    <a:pt x="8517" y="6744"/>
                    <a:pt x="7338" y="7675"/>
                  </a:cubicBezTo>
                  <a:cubicBezTo>
                    <a:pt x="5633" y="9023"/>
                    <a:pt x="2749" y="8686"/>
                    <a:pt x="2408" y="7450"/>
                  </a:cubicBezTo>
                  <a:cubicBezTo>
                    <a:pt x="2145" y="6423"/>
                    <a:pt x="549" y="6118"/>
                    <a:pt x="160" y="4400"/>
                  </a:cubicBezTo>
                  <a:cubicBezTo>
                    <a:pt x="129" y="4352"/>
                    <a:pt x="83" y="4256"/>
                    <a:pt x="67" y="4192"/>
                  </a:cubicBezTo>
                  <a:cubicBezTo>
                    <a:pt x="-10" y="3678"/>
                    <a:pt x="-212" y="2715"/>
                    <a:pt x="858" y="1848"/>
                  </a:cubicBezTo>
                  <a:cubicBezTo>
                    <a:pt x="1354" y="965"/>
                    <a:pt x="4579" y="-977"/>
                    <a:pt x="6858" y="596"/>
                  </a:cubicBezTo>
                  <a:close/>
                </a:path>
              </a:pathLst>
            </a:custGeom>
            <a:noFill/>
            <a:ln w="4763" cap="flat">
              <a:solidFill>
                <a:srgbClr val="CAC9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3525514" y="1343191"/>
              <a:ext cx="2357432" cy="2043039"/>
            </a:xfrm>
            <a:custGeom>
              <a:avLst/>
              <a:gdLst>
                <a:gd name="T0" fmla="*/ 449 w 605"/>
                <a:gd name="T1" fmla="*/ 107 h 600"/>
                <a:gd name="T2" fmla="*/ 596 w 605"/>
                <a:gd name="T3" fmla="*/ 309 h 600"/>
                <a:gd name="T4" fmla="*/ 468 w 605"/>
                <a:gd name="T5" fmla="*/ 511 h 600"/>
                <a:gd name="T6" fmla="*/ 166 w 605"/>
                <a:gd name="T7" fmla="*/ 496 h 600"/>
                <a:gd name="T8" fmla="*/ 30 w 605"/>
                <a:gd name="T9" fmla="*/ 321 h 600"/>
                <a:gd name="T10" fmla="*/ 23 w 605"/>
                <a:gd name="T11" fmla="*/ 309 h 600"/>
                <a:gd name="T12" fmla="*/ 71 w 605"/>
                <a:gd name="T13" fmla="*/ 169 h 600"/>
                <a:gd name="T14" fmla="*/ 449 w 605"/>
                <a:gd name="T15" fmla="*/ 107 h 600"/>
                <a:gd name="connsiteX0" fmla="*/ 7151 w 9593"/>
                <a:gd name="connsiteY0" fmla="*/ 706 h 8395"/>
                <a:gd name="connsiteX1" fmla="*/ 9581 w 9593"/>
                <a:gd name="connsiteY1" fmla="*/ 4073 h 8395"/>
                <a:gd name="connsiteX2" fmla="*/ 7466 w 9593"/>
                <a:gd name="connsiteY2" fmla="*/ 7440 h 8395"/>
                <a:gd name="connsiteX3" fmla="*/ 2474 w 9593"/>
                <a:gd name="connsiteY3" fmla="*/ 7190 h 8395"/>
                <a:gd name="connsiteX4" fmla="*/ 226 w 9593"/>
                <a:gd name="connsiteY4" fmla="*/ 4273 h 8395"/>
                <a:gd name="connsiteX5" fmla="*/ 110 w 9593"/>
                <a:gd name="connsiteY5" fmla="*/ 4073 h 8395"/>
                <a:gd name="connsiteX6" fmla="*/ 904 w 9593"/>
                <a:gd name="connsiteY6" fmla="*/ 1740 h 8395"/>
                <a:gd name="connsiteX7" fmla="*/ 7151 w 9593"/>
                <a:gd name="connsiteY7" fmla="*/ 706 h 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3" h="8395">
                  <a:moveTo>
                    <a:pt x="7151" y="706"/>
                  </a:moveTo>
                  <a:cubicBezTo>
                    <a:pt x="8523" y="1756"/>
                    <a:pt x="9449" y="2456"/>
                    <a:pt x="9581" y="4073"/>
                  </a:cubicBezTo>
                  <a:cubicBezTo>
                    <a:pt x="9730" y="5723"/>
                    <a:pt x="8523" y="6506"/>
                    <a:pt x="7466" y="7440"/>
                  </a:cubicBezTo>
                  <a:cubicBezTo>
                    <a:pt x="5829" y="8923"/>
                    <a:pt x="2854" y="8556"/>
                    <a:pt x="2474" y="7190"/>
                  </a:cubicBezTo>
                  <a:cubicBezTo>
                    <a:pt x="2160" y="6073"/>
                    <a:pt x="645" y="5921"/>
                    <a:pt x="226" y="4273"/>
                  </a:cubicBezTo>
                  <a:cubicBezTo>
                    <a:pt x="193" y="4223"/>
                    <a:pt x="127" y="4140"/>
                    <a:pt x="110" y="4073"/>
                  </a:cubicBezTo>
                  <a:cubicBezTo>
                    <a:pt x="-6" y="3590"/>
                    <a:pt x="-270" y="2606"/>
                    <a:pt x="904" y="1740"/>
                  </a:cubicBezTo>
                  <a:cubicBezTo>
                    <a:pt x="1317" y="990"/>
                    <a:pt x="4788" y="-1077"/>
                    <a:pt x="7151" y="706"/>
                  </a:cubicBezTo>
                  <a:close/>
                </a:path>
              </a:pathLst>
            </a:custGeom>
            <a:noFill/>
            <a:ln w="4763" cap="flat">
              <a:solidFill>
                <a:srgbClr val="C8C7C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4"/>
            <p:cNvSpPr>
              <a:spLocks/>
            </p:cNvSpPr>
            <p:nvPr/>
          </p:nvSpPr>
          <p:spPr bwMode="auto">
            <a:xfrm>
              <a:off x="3650081" y="1403056"/>
              <a:ext cx="2205392" cy="1928235"/>
            </a:xfrm>
            <a:custGeom>
              <a:avLst/>
              <a:gdLst>
                <a:gd name="T0" fmla="*/ 442 w 565"/>
                <a:gd name="T1" fmla="*/ 116 h 577"/>
                <a:gd name="T2" fmla="*/ 562 w 565"/>
                <a:gd name="T3" fmla="*/ 302 h 577"/>
                <a:gd name="T4" fmla="*/ 449 w 565"/>
                <a:gd name="T5" fmla="*/ 484 h 577"/>
                <a:gd name="T6" fmla="*/ 163 w 565"/>
                <a:gd name="T7" fmla="*/ 468 h 577"/>
                <a:gd name="T8" fmla="*/ 35 w 565"/>
                <a:gd name="T9" fmla="*/ 307 h 577"/>
                <a:gd name="T10" fmla="*/ 28 w 565"/>
                <a:gd name="T11" fmla="*/ 295 h 577"/>
                <a:gd name="T12" fmla="*/ 73 w 565"/>
                <a:gd name="T13" fmla="*/ 161 h 577"/>
                <a:gd name="T14" fmla="*/ 442 w 565"/>
                <a:gd name="T15" fmla="*/ 116 h 577"/>
                <a:gd name="connsiteX0" fmla="*/ 7489 w 9614"/>
                <a:gd name="connsiteY0" fmla="*/ 830 h 8246"/>
                <a:gd name="connsiteX1" fmla="*/ 9613 w 9614"/>
                <a:gd name="connsiteY1" fmla="*/ 4054 h 8246"/>
                <a:gd name="connsiteX2" fmla="*/ 7613 w 9614"/>
                <a:gd name="connsiteY2" fmla="*/ 7208 h 8246"/>
                <a:gd name="connsiteX3" fmla="*/ 2551 w 9614"/>
                <a:gd name="connsiteY3" fmla="*/ 6931 h 8246"/>
                <a:gd name="connsiteX4" fmla="*/ 285 w 9614"/>
                <a:gd name="connsiteY4" fmla="*/ 4141 h 8246"/>
                <a:gd name="connsiteX5" fmla="*/ 162 w 9614"/>
                <a:gd name="connsiteY5" fmla="*/ 3933 h 8246"/>
                <a:gd name="connsiteX6" fmla="*/ 958 w 9614"/>
                <a:gd name="connsiteY6" fmla="*/ 1610 h 8246"/>
                <a:gd name="connsiteX7" fmla="*/ 7489 w 9614"/>
                <a:gd name="connsiteY7" fmla="*/ 830 h 8246"/>
                <a:gd name="connsiteX0" fmla="*/ 7790 w 10000"/>
                <a:gd name="connsiteY0" fmla="*/ 1007 h 10000"/>
                <a:gd name="connsiteX1" fmla="*/ 9999 w 10000"/>
                <a:gd name="connsiteY1" fmla="*/ 4916 h 10000"/>
                <a:gd name="connsiteX2" fmla="*/ 7919 w 10000"/>
                <a:gd name="connsiteY2" fmla="*/ 8741 h 10000"/>
                <a:gd name="connsiteX3" fmla="*/ 2653 w 10000"/>
                <a:gd name="connsiteY3" fmla="*/ 8405 h 10000"/>
                <a:gd name="connsiteX4" fmla="*/ 296 w 10000"/>
                <a:gd name="connsiteY4" fmla="*/ 5022 h 10000"/>
                <a:gd name="connsiteX5" fmla="*/ 169 w 10000"/>
                <a:gd name="connsiteY5" fmla="*/ 4770 h 10000"/>
                <a:gd name="connsiteX6" fmla="*/ 996 w 10000"/>
                <a:gd name="connsiteY6" fmla="*/ 1952 h 10000"/>
                <a:gd name="connsiteX7" fmla="*/ 7790 w 10000"/>
                <a:gd name="connsiteY7" fmla="*/ 10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7790" y="1007"/>
                  </a:moveTo>
                  <a:cubicBezTo>
                    <a:pt x="9152" y="2310"/>
                    <a:pt x="9944" y="3193"/>
                    <a:pt x="9999" y="4916"/>
                  </a:cubicBezTo>
                  <a:cubicBezTo>
                    <a:pt x="10054" y="6660"/>
                    <a:pt x="8858" y="7585"/>
                    <a:pt x="7919" y="8741"/>
                  </a:cubicBezTo>
                  <a:cubicBezTo>
                    <a:pt x="6298" y="10696"/>
                    <a:pt x="3095" y="10212"/>
                    <a:pt x="2653" y="8405"/>
                  </a:cubicBezTo>
                  <a:cubicBezTo>
                    <a:pt x="2285" y="6892"/>
                    <a:pt x="877" y="6611"/>
                    <a:pt x="296" y="5022"/>
                  </a:cubicBezTo>
                  <a:cubicBezTo>
                    <a:pt x="260" y="4945"/>
                    <a:pt x="186" y="4853"/>
                    <a:pt x="169" y="4770"/>
                  </a:cubicBezTo>
                  <a:cubicBezTo>
                    <a:pt x="2" y="4243"/>
                    <a:pt x="-347" y="3046"/>
                    <a:pt x="996" y="1952"/>
                  </a:cubicBezTo>
                  <a:cubicBezTo>
                    <a:pt x="1346" y="1238"/>
                    <a:pt x="5267" y="-1431"/>
                    <a:pt x="7790" y="1007"/>
                  </a:cubicBezTo>
                  <a:close/>
                </a:path>
              </a:pathLst>
            </a:custGeom>
            <a:noFill/>
            <a:ln w="4763" cap="flat">
              <a:solidFill>
                <a:srgbClr val="C6C5C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55"/>
            <p:cNvSpPr>
              <a:spLocks/>
            </p:cNvSpPr>
            <p:nvPr/>
          </p:nvSpPr>
          <p:spPr bwMode="auto">
            <a:xfrm>
              <a:off x="3775183" y="1461923"/>
              <a:ext cx="2052522" cy="1819180"/>
            </a:xfrm>
            <a:custGeom>
              <a:avLst/>
              <a:gdLst>
                <a:gd name="T0" fmla="*/ 435 w 529"/>
                <a:gd name="T1" fmla="*/ 125 h 556"/>
                <a:gd name="T2" fmla="*/ 527 w 529"/>
                <a:gd name="T3" fmla="*/ 294 h 556"/>
                <a:gd name="T4" fmla="*/ 430 w 529"/>
                <a:gd name="T5" fmla="*/ 456 h 556"/>
                <a:gd name="T6" fmla="*/ 159 w 529"/>
                <a:gd name="T7" fmla="*/ 439 h 556"/>
                <a:gd name="T8" fmla="*/ 41 w 529"/>
                <a:gd name="T9" fmla="*/ 293 h 556"/>
                <a:gd name="T10" fmla="*/ 32 w 529"/>
                <a:gd name="T11" fmla="*/ 282 h 556"/>
                <a:gd name="T12" fmla="*/ 75 w 529"/>
                <a:gd name="T13" fmla="*/ 153 h 556"/>
                <a:gd name="T14" fmla="*/ 435 w 529"/>
                <a:gd name="T15" fmla="*/ 125 h 556"/>
                <a:gd name="connsiteX0" fmla="*/ 7816 w 9556"/>
                <a:gd name="connsiteY0" fmla="*/ 960 h 8070"/>
                <a:gd name="connsiteX1" fmla="*/ 9555 w 9556"/>
                <a:gd name="connsiteY1" fmla="*/ 4000 h 8070"/>
                <a:gd name="connsiteX2" fmla="*/ 7722 w 9556"/>
                <a:gd name="connsiteY2" fmla="*/ 6913 h 8070"/>
                <a:gd name="connsiteX3" fmla="*/ 2599 w 9556"/>
                <a:gd name="connsiteY3" fmla="*/ 6608 h 8070"/>
                <a:gd name="connsiteX4" fmla="*/ 368 w 9556"/>
                <a:gd name="connsiteY4" fmla="*/ 3982 h 8070"/>
                <a:gd name="connsiteX5" fmla="*/ 198 w 9556"/>
                <a:gd name="connsiteY5" fmla="*/ 3784 h 8070"/>
                <a:gd name="connsiteX6" fmla="*/ 1011 w 9556"/>
                <a:gd name="connsiteY6" fmla="*/ 1464 h 8070"/>
                <a:gd name="connsiteX7" fmla="*/ 7816 w 9556"/>
                <a:gd name="connsiteY7" fmla="*/ 960 h 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6" h="8070">
                  <a:moveTo>
                    <a:pt x="7816" y="960"/>
                  </a:moveTo>
                  <a:cubicBezTo>
                    <a:pt x="9026" y="2075"/>
                    <a:pt x="9593" y="2813"/>
                    <a:pt x="9555" y="4000"/>
                  </a:cubicBezTo>
                  <a:cubicBezTo>
                    <a:pt x="9498" y="5241"/>
                    <a:pt x="8478" y="5960"/>
                    <a:pt x="7722" y="6913"/>
                  </a:cubicBezTo>
                  <a:cubicBezTo>
                    <a:pt x="6304" y="8712"/>
                    <a:pt x="3090" y="8262"/>
                    <a:pt x="2599" y="6608"/>
                  </a:cubicBezTo>
                  <a:cubicBezTo>
                    <a:pt x="2202" y="5259"/>
                    <a:pt x="965" y="4959"/>
                    <a:pt x="368" y="3982"/>
                  </a:cubicBezTo>
                  <a:cubicBezTo>
                    <a:pt x="330" y="3946"/>
                    <a:pt x="236" y="3856"/>
                    <a:pt x="198" y="3784"/>
                  </a:cubicBezTo>
                  <a:cubicBezTo>
                    <a:pt x="28" y="3388"/>
                    <a:pt x="-407" y="2381"/>
                    <a:pt x="1011" y="1464"/>
                  </a:cubicBezTo>
                  <a:cubicBezTo>
                    <a:pt x="1238" y="1068"/>
                    <a:pt x="5340" y="-1288"/>
                    <a:pt x="7816" y="960"/>
                  </a:cubicBezTo>
                  <a:close/>
                </a:path>
              </a:pathLst>
            </a:custGeom>
            <a:noFill/>
            <a:ln w="4763" cap="flat">
              <a:solidFill>
                <a:srgbClr val="C4C3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3897557" y="1515826"/>
              <a:ext cx="1908319" cy="1712551"/>
            </a:xfrm>
            <a:custGeom>
              <a:avLst/>
              <a:gdLst>
                <a:gd name="T0" fmla="*/ 429 w 501"/>
                <a:gd name="T1" fmla="*/ 136 h 536"/>
                <a:gd name="T2" fmla="*/ 493 w 501"/>
                <a:gd name="T3" fmla="*/ 289 h 536"/>
                <a:gd name="T4" fmla="*/ 411 w 501"/>
                <a:gd name="T5" fmla="*/ 431 h 536"/>
                <a:gd name="T6" fmla="*/ 157 w 501"/>
                <a:gd name="T7" fmla="*/ 413 h 536"/>
                <a:gd name="T8" fmla="*/ 48 w 501"/>
                <a:gd name="T9" fmla="*/ 281 h 536"/>
                <a:gd name="T10" fmla="*/ 38 w 501"/>
                <a:gd name="T11" fmla="*/ 271 h 536"/>
                <a:gd name="T12" fmla="*/ 77 w 501"/>
                <a:gd name="T13" fmla="*/ 147 h 536"/>
                <a:gd name="T14" fmla="*/ 429 w 501"/>
                <a:gd name="T15" fmla="*/ 136 h 536"/>
                <a:gd name="connsiteX0" fmla="*/ 8070 w 9384"/>
                <a:gd name="connsiteY0" fmla="*/ 1121 h 7880"/>
                <a:gd name="connsiteX1" fmla="*/ 9347 w 9384"/>
                <a:gd name="connsiteY1" fmla="*/ 3976 h 7880"/>
                <a:gd name="connsiteX2" fmla="*/ 7711 w 9384"/>
                <a:gd name="connsiteY2" fmla="*/ 6625 h 7880"/>
                <a:gd name="connsiteX3" fmla="*/ 2641 w 9384"/>
                <a:gd name="connsiteY3" fmla="*/ 6289 h 7880"/>
                <a:gd name="connsiteX4" fmla="*/ 465 w 9384"/>
                <a:gd name="connsiteY4" fmla="*/ 3827 h 7880"/>
                <a:gd name="connsiteX5" fmla="*/ 265 w 9384"/>
                <a:gd name="connsiteY5" fmla="*/ 3640 h 7880"/>
                <a:gd name="connsiteX6" fmla="*/ 1044 w 9384"/>
                <a:gd name="connsiteY6" fmla="*/ 1327 h 7880"/>
                <a:gd name="connsiteX7" fmla="*/ 8070 w 9384"/>
                <a:gd name="connsiteY7" fmla="*/ 1121 h 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4" h="7880">
                  <a:moveTo>
                    <a:pt x="8070" y="1121"/>
                  </a:moveTo>
                  <a:cubicBezTo>
                    <a:pt x="9168" y="2259"/>
                    <a:pt x="9507" y="3024"/>
                    <a:pt x="9347" y="3976"/>
                  </a:cubicBezTo>
                  <a:cubicBezTo>
                    <a:pt x="9188" y="4965"/>
                    <a:pt x="8309" y="5655"/>
                    <a:pt x="7711" y="6625"/>
                  </a:cubicBezTo>
                  <a:cubicBezTo>
                    <a:pt x="6513" y="8584"/>
                    <a:pt x="3180" y="8080"/>
                    <a:pt x="2641" y="6289"/>
                  </a:cubicBezTo>
                  <a:cubicBezTo>
                    <a:pt x="2202" y="4797"/>
                    <a:pt x="1051" y="4474"/>
                    <a:pt x="465" y="3827"/>
                  </a:cubicBezTo>
                  <a:cubicBezTo>
                    <a:pt x="405" y="3789"/>
                    <a:pt x="305" y="3696"/>
                    <a:pt x="265" y="3640"/>
                  </a:cubicBezTo>
                  <a:cubicBezTo>
                    <a:pt x="66" y="3285"/>
                    <a:pt x="-493" y="2259"/>
                    <a:pt x="1044" y="1327"/>
                  </a:cubicBezTo>
                  <a:cubicBezTo>
                    <a:pt x="1184" y="1121"/>
                    <a:pt x="5615" y="-1416"/>
                    <a:pt x="8070" y="1121"/>
                  </a:cubicBezTo>
                  <a:close/>
                </a:path>
              </a:pathLst>
            </a:custGeom>
            <a:noFill/>
            <a:ln w="4763" cap="flat">
              <a:solidFill>
                <a:srgbClr val="C2C1C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4 w 518"/>
                <a:gd name="T9" fmla="*/ 269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9" y="289"/>
                    <a:pt x="54" y="269"/>
                  </a:cubicBezTo>
                  <a:cubicBezTo>
                    <a:pt x="51" y="267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noFill/>
            <a:ln w="4763" cap="flat">
              <a:solidFill>
                <a:srgbClr val="C0BF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1 w 518"/>
                <a:gd name="T9" fmla="*/ 267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6" y="287"/>
                    <a:pt x="51" y="267"/>
                  </a:cubicBezTo>
                  <a:cubicBezTo>
                    <a:pt x="48" y="265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2844111" y="1007520"/>
            <a:ext cx="2040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提   纲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223220" y="2005579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OUTLINE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335213" y="3843338"/>
            <a:ext cx="682625" cy="673100"/>
            <a:chOff x="2335213" y="3843338"/>
            <a:chExt cx="682625" cy="673100"/>
          </a:xfrm>
        </p:grpSpPr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2335213" y="3843338"/>
              <a:ext cx="682625" cy="673100"/>
              <a:chOff x="1471" y="2421"/>
              <a:chExt cx="430" cy="424"/>
            </a:xfrm>
          </p:grpSpPr>
          <p:sp>
            <p:nvSpPr>
              <p:cNvPr id="7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471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1432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462980" y="394707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1</a:t>
              </a:r>
              <a:endParaRPr lang="zh-CN" altLang="en-US" sz="2800" dirty="0">
                <a:latin typeface="+mj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96975" y="4545127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背景、目标、课题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5461889" y="3802978"/>
            <a:ext cx="682625" cy="673100"/>
            <a:chOff x="5024438" y="3875088"/>
            <a:chExt cx="682625" cy="673100"/>
          </a:xfrm>
        </p:grpSpPr>
        <p:grpSp>
          <p:nvGrpSpPr>
            <p:cNvPr id="72" name="Group 8"/>
            <p:cNvGrpSpPr>
              <a:grpSpLocks noChangeAspect="1"/>
            </p:cNvGrpSpPr>
            <p:nvPr/>
          </p:nvGrpSpPr>
          <p:grpSpPr bwMode="auto">
            <a:xfrm>
              <a:off x="5024438" y="3875088"/>
              <a:ext cx="682625" cy="673100"/>
              <a:chOff x="3165" y="2441"/>
              <a:chExt cx="430" cy="424"/>
            </a:xfrm>
          </p:grpSpPr>
          <p:sp>
            <p:nvSpPr>
              <p:cNvPr id="73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165" y="244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3126" y="239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5153050" y="397843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2</a:t>
              </a:r>
              <a:endParaRPr lang="zh-CN" altLang="en-US" sz="2800" dirty="0">
                <a:latin typeface="+mj-lt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5349295" y="449853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数据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7747000" y="3887788"/>
            <a:ext cx="682625" cy="673100"/>
            <a:chOff x="7747000" y="3887788"/>
            <a:chExt cx="682625" cy="673100"/>
          </a:xfrm>
        </p:grpSpPr>
        <p:grpSp>
          <p:nvGrpSpPr>
            <p:cNvPr id="75" name="Group 12"/>
            <p:cNvGrpSpPr>
              <a:grpSpLocks noChangeAspect="1"/>
            </p:cNvGrpSpPr>
            <p:nvPr/>
          </p:nvGrpSpPr>
          <p:grpSpPr bwMode="auto">
            <a:xfrm>
              <a:off x="7747000" y="3887788"/>
              <a:ext cx="682625" cy="673100"/>
              <a:chOff x="4880" y="2449"/>
              <a:chExt cx="430" cy="424"/>
            </a:xfrm>
          </p:grpSpPr>
          <p:sp>
            <p:nvSpPr>
              <p:cNvPr id="76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4880" y="2449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841" y="2398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7875470" y="399168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3</a:t>
              </a:r>
              <a:endParaRPr lang="zh-CN" altLang="en-US" sz="2800" dirty="0">
                <a:latin typeface="+mj-lt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7215974" y="459898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处理过程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635120" y="456199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现阶段结果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10412413" y="3843338"/>
            <a:ext cx="682625" cy="673100"/>
            <a:chOff x="10412413" y="3843338"/>
            <a:chExt cx="682625" cy="673100"/>
          </a:xfrm>
        </p:grpSpPr>
        <p:grpSp>
          <p:nvGrpSpPr>
            <p:cNvPr id="78" name="Group 16"/>
            <p:cNvGrpSpPr>
              <a:grpSpLocks noChangeAspect="1"/>
            </p:cNvGrpSpPr>
            <p:nvPr/>
          </p:nvGrpSpPr>
          <p:grpSpPr bwMode="auto">
            <a:xfrm>
              <a:off x="10412413" y="3843338"/>
              <a:ext cx="682625" cy="673100"/>
              <a:chOff x="6559" y="2421"/>
              <a:chExt cx="430" cy="424"/>
            </a:xfrm>
          </p:grpSpPr>
          <p:sp>
            <p:nvSpPr>
              <p:cNvPr id="79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6559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>
                <a:spLocks/>
              </p:cNvSpPr>
              <p:nvPr/>
            </p:nvSpPr>
            <p:spPr bwMode="auto">
              <a:xfrm>
                <a:off x="6520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10517027" y="394543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4</a:t>
              </a:r>
              <a:endParaRPr lang="zh-CN" altLang="en-US" sz="2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6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09 0.112 L 0 0 E" pathEditMode="relative" ptsTypes="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42861" y="4455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10800000" to="0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9" grpId="0"/>
      <p:bldP spid="62" grpId="0"/>
      <p:bldP spid="65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01889" y="36355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44264" y="1747679"/>
            <a:ext cx="2828015" cy="1446550"/>
            <a:chOff x="299416" y="2007929"/>
            <a:chExt cx="2828015" cy="1446550"/>
          </a:xfrm>
        </p:grpSpPr>
        <p:sp>
          <p:nvSpPr>
            <p:cNvPr id="11" name="椭圆 10"/>
            <p:cNvSpPr/>
            <p:nvPr/>
          </p:nvSpPr>
          <p:spPr>
            <a:xfrm>
              <a:off x="2793324" y="2096967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9416" y="2007929"/>
              <a:ext cx="25178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+mj-lt"/>
                </a:rPr>
                <a:t>医疗制药业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62959" y="2531149"/>
              <a:ext cx="240428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人类对健康的需求不断提高，医疗制药业迅速发展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1276" y="4168076"/>
            <a:ext cx="2601003" cy="1360031"/>
            <a:chOff x="49096" y="4142054"/>
            <a:chExt cx="2601003" cy="1360031"/>
          </a:xfrm>
        </p:grpSpPr>
        <p:sp>
          <p:nvSpPr>
            <p:cNvPr id="14" name="椭圆 13"/>
            <p:cNvSpPr/>
            <p:nvPr/>
          </p:nvSpPr>
          <p:spPr>
            <a:xfrm>
              <a:off x="2315992" y="4236611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8269" y="4142054"/>
              <a:ext cx="20186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+mj-lt"/>
                </a:rPr>
                <a:t>科研发现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9096" y="4671088"/>
              <a:ext cx="23641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科学家发现，大部分药物通过作用在蛋白质上发挥其效力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822342" y="1636531"/>
            <a:ext cx="2876413" cy="1416488"/>
            <a:chOff x="8830363" y="1636533"/>
            <a:chExt cx="2876413" cy="1416488"/>
          </a:xfrm>
        </p:grpSpPr>
        <p:sp>
          <p:nvSpPr>
            <p:cNvPr id="17" name="椭圆 16"/>
            <p:cNvSpPr/>
            <p:nvPr/>
          </p:nvSpPr>
          <p:spPr>
            <a:xfrm>
              <a:off x="8830363" y="1731089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201549" y="1636533"/>
              <a:ext cx="20788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+mj-lt"/>
                </a:rPr>
                <a:t>分子生物学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217281" y="2129691"/>
              <a:ext cx="248949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随着科学的进步，人类对生物大分子的了解及认知也不断加深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822342" y="4080320"/>
            <a:ext cx="2989562" cy="1487192"/>
            <a:chOff x="8910610" y="4193316"/>
            <a:chExt cx="2989562" cy="1487192"/>
          </a:xfrm>
        </p:grpSpPr>
        <p:sp>
          <p:nvSpPr>
            <p:cNvPr id="20" name="椭圆 19"/>
            <p:cNvSpPr/>
            <p:nvPr/>
          </p:nvSpPr>
          <p:spPr>
            <a:xfrm>
              <a:off x="8910610" y="4287873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234995" y="4193316"/>
              <a:ext cx="17307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+mj-lt"/>
                </a:rPr>
                <a:t>靶向药物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263812" y="4757178"/>
              <a:ext cx="26363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药物能瞄准特定的病变部位，并在目标部位蓄积或释放有效成分。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66" y="69084"/>
            <a:ext cx="6792826" cy="6540736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70DBD04A-0BD0-4889-8377-187509AB6B11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2" cy="99021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BE97190-5F48-4AD7-B2E0-75D64197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8" name="AutoShape 28">
              <a:extLst>
                <a:ext uri="{FF2B5EF4-FFF2-40B4-BE49-F238E27FC236}">
                  <a16:creationId xmlns:a16="http://schemas.microsoft.com/office/drawing/2014/main" id="{16D0A56F-B777-49F4-BFB5-BFA849C8FD5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719E96E-9051-4E64-8D01-C133B79AABC4}"/>
                </a:ext>
              </a:extLst>
            </p:cNvPr>
            <p:cNvSpPr txBox="1"/>
            <p:nvPr/>
          </p:nvSpPr>
          <p:spPr>
            <a:xfrm>
              <a:off x="291415" y="536238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771CFCF-BD90-4DB2-9FC0-F100FA5B1D86}"/>
                </a:ext>
              </a:extLst>
            </p:cNvPr>
            <p:cNvSpPr txBox="1"/>
            <p:nvPr/>
          </p:nvSpPr>
          <p:spPr>
            <a:xfrm>
              <a:off x="903055" y="536189"/>
              <a:ext cx="1681750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选题背景</a:t>
              </a:r>
              <a:endParaRPr lang="zh-CN" altLang="en-US" sz="2800" dirty="0"/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8FC1CFF8-B45B-4F23-9E37-B4FF440E5A74}"/>
              </a:ext>
            </a:extLst>
          </p:cNvPr>
          <p:cNvSpPr/>
          <p:nvPr/>
        </p:nvSpPr>
        <p:spPr>
          <a:xfrm>
            <a:off x="5323840" y="2721526"/>
            <a:ext cx="15001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>
                <a:latin typeface="+mj-lt"/>
              </a:rPr>
              <a:t>靶向</a:t>
            </a:r>
            <a:endParaRPr lang="en-US" altLang="zh-CN" sz="4400" b="1" dirty="0">
              <a:latin typeface="+mj-lt"/>
            </a:endParaRPr>
          </a:p>
          <a:p>
            <a:pPr algn="r"/>
            <a:r>
              <a:rPr lang="zh-CN" altLang="en-US" sz="4400" b="1" dirty="0">
                <a:latin typeface="+mj-lt"/>
              </a:rPr>
              <a:t>药物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2C75F1E-92EC-4AA5-849B-AA221ED8A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098" y="1793646"/>
            <a:ext cx="3685011" cy="34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51547" y="1206704"/>
            <a:ext cx="5404781" cy="1421963"/>
            <a:chOff x="751547" y="1206704"/>
            <a:chExt cx="5404781" cy="1421963"/>
          </a:xfrm>
        </p:grpSpPr>
        <p:sp>
          <p:nvSpPr>
            <p:cNvPr id="48" name="矩形 47"/>
            <p:cNvSpPr/>
            <p:nvPr/>
          </p:nvSpPr>
          <p:spPr>
            <a:xfrm>
              <a:off x="751547" y="1206704"/>
              <a:ext cx="50994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/>
                <a:t>制约因素：资金</a:t>
              </a:r>
              <a:r>
                <a:rPr lang="en-US" altLang="zh-CN" sz="3200" b="1" dirty="0"/>
                <a:t>+</a:t>
              </a:r>
              <a:r>
                <a:rPr lang="zh-CN" altLang="en-US" sz="3200" b="1" dirty="0"/>
                <a:t>时间</a:t>
              </a:r>
              <a:r>
                <a:rPr lang="en-US" altLang="zh-CN" sz="3200" b="1" dirty="0"/>
                <a:t>+</a:t>
              </a:r>
              <a:r>
                <a:rPr lang="zh-CN" altLang="en-US" sz="3200" b="1" dirty="0"/>
                <a:t>审批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758826" y="1982336"/>
              <a:ext cx="53975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/>
                <a:t>资金消耗巨大，研发周期长，更重要的是，很多都不能通过药物管理局的审批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64699" y="3712359"/>
            <a:ext cx="6340197" cy="1969078"/>
            <a:chOff x="5464699" y="3712359"/>
            <a:chExt cx="6340197" cy="1969078"/>
          </a:xfrm>
        </p:grpSpPr>
        <p:sp>
          <p:nvSpPr>
            <p:cNvPr id="52" name="矩形 51"/>
            <p:cNvSpPr/>
            <p:nvPr/>
          </p:nvSpPr>
          <p:spPr>
            <a:xfrm>
              <a:off x="5464699" y="3712359"/>
              <a:ext cx="6340197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3200" b="1" dirty="0"/>
                <a:t>计算生物学：</a:t>
              </a:r>
              <a:endParaRPr lang="en-US" altLang="zh-CN" sz="3200" b="1" dirty="0"/>
            </a:p>
            <a:p>
              <a:pPr algn="just"/>
              <a:r>
                <a:rPr lang="zh-CN" altLang="en-US" sz="3200" b="1" dirty="0"/>
                <a:t>使用计算的方法预测药物作用位点</a:t>
              </a:r>
            </a:p>
          </p:txBody>
        </p:sp>
        <p:cxnSp>
          <p:nvCxnSpPr>
            <p:cNvPr id="57" name="直接连接符 56"/>
            <p:cNvCxnSpPr>
              <a:cxnSpLocks/>
            </p:cNvCxnSpPr>
            <p:nvPr/>
          </p:nvCxnSpPr>
          <p:spPr>
            <a:xfrm>
              <a:off x="5665786" y="4931002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5527675" y="5035106"/>
              <a:ext cx="53975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在计算机的帮助下，通过计算的方法，发现其作用位点，会是一种省时省力的方案</a:t>
              </a:r>
            </a:p>
          </p:txBody>
        </p: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8" name="Line 43"/>
          <p:cNvSpPr>
            <a:spLocks noChangeShapeType="1"/>
          </p:cNvSpPr>
          <p:nvPr/>
        </p:nvSpPr>
        <p:spPr bwMode="auto">
          <a:xfrm rot="10800000">
            <a:off x="1828798" y="3426052"/>
            <a:ext cx="4343401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Line 44">
            <a:extLst>
              <a:ext uri="{FF2B5EF4-FFF2-40B4-BE49-F238E27FC236}">
                <a16:creationId xmlns:a16="http://schemas.microsoft.com/office/drawing/2014/main" id="{B6D09ECE-655D-4A0D-8021-0CA7BD8EB59A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089148" y="3426052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Line 45">
            <a:extLst>
              <a:ext uri="{FF2B5EF4-FFF2-40B4-BE49-F238E27FC236}">
                <a16:creationId xmlns:a16="http://schemas.microsoft.com/office/drawing/2014/main" id="{44573662-613B-4589-ACFC-24DB4D3179D7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352673" y="3426052"/>
            <a:ext cx="3079751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Line 46">
            <a:extLst>
              <a:ext uri="{FF2B5EF4-FFF2-40B4-BE49-F238E27FC236}">
                <a16:creationId xmlns:a16="http://schemas.microsoft.com/office/drawing/2014/main" id="{84F582EB-8064-4600-9578-ADAE5A94FAEF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613023" y="3426052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Line 47">
            <a:extLst>
              <a:ext uri="{FF2B5EF4-FFF2-40B4-BE49-F238E27FC236}">
                <a16:creationId xmlns:a16="http://schemas.microsoft.com/office/drawing/2014/main" id="{DAD3D8C9-5C03-496D-AFC7-930CE45AEDCD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876548" y="342605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Line 48">
            <a:extLst>
              <a:ext uri="{FF2B5EF4-FFF2-40B4-BE49-F238E27FC236}">
                <a16:creationId xmlns:a16="http://schemas.microsoft.com/office/drawing/2014/main" id="{B3437517-0F83-40FF-8DA8-44221C9796FE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140073" y="3426052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Line 49">
            <a:extLst>
              <a:ext uri="{FF2B5EF4-FFF2-40B4-BE49-F238E27FC236}">
                <a16:creationId xmlns:a16="http://schemas.microsoft.com/office/drawing/2014/main" id="{4005F444-C96B-4092-8E3A-05DC67510683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400423" y="342605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Line 50">
            <a:extLst>
              <a:ext uri="{FF2B5EF4-FFF2-40B4-BE49-F238E27FC236}">
                <a16:creationId xmlns:a16="http://schemas.microsoft.com/office/drawing/2014/main" id="{C8C3FE12-E8A6-4869-8D11-F09A4C4F0ED1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663948" y="3426052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Line 51">
            <a:extLst>
              <a:ext uri="{FF2B5EF4-FFF2-40B4-BE49-F238E27FC236}">
                <a16:creationId xmlns:a16="http://schemas.microsoft.com/office/drawing/2014/main" id="{7BBCE5CB-5E8A-4DFE-9072-F2E30709A32E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924298" y="342605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Line 52">
            <a:extLst>
              <a:ext uri="{FF2B5EF4-FFF2-40B4-BE49-F238E27FC236}">
                <a16:creationId xmlns:a16="http://schemas.microsoft.com/office/drawing/2014/main" id="{283C4B1B-8470-45DB-AEF8-66B9CB879A6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806823" y="342605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Line 53">
            <a:extLst>
              <a:ext uri="{FF2B5EF4-FFF2-40B4-BE49-F238E27FC236}">
                <a16:creationId xmlns:a16="http://schemas.microsoft.com/office/drawing/2014/main" id="{7EBF1135-EFEB-4FF3-8FD2-686BFEDA6CB2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576636" y="3426052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Line 54">
            <a:extLst>
              <a:ext uri="{FF2B5EF4-FFF2-40B4-BE49-F238E27FC236}">
                <a16:creationId xmlns:a16="http://schemas.microsoft.com/office/drawing/2014/main" id="{EAC3E940-41BF-41C4-90DC-86C16FEE1DF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343273" y="3426052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Line 55">
            <a:extLst>
              <a:ext uri="{FF2B5EF4-FFF2-40B4-BE49-F238E27FC236}">
                <a16:creationId xmlns:a16="http://schemas.microsoft.com/office/drawing/2014/main" id="{3073D3B6-42C9-451E-999E-57D37D33D855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109911" y="3426052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Line 56">
            <a:extLst>
              <a:ext uri="{FF2B5EF4-FFF2-40B4-BE49-F238E27FC236}">
                <a16:creationId xmlns:a16="http://schemas.microsoft.com/office/drawing/2014/main" id="{80B104DF-4B1E-4DF3-BBCC-09D36192127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879723" y="3426052"/>
            <a:ext cx="2355851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7" name="Group 4">
            <a:extLst>
              <a:ext uri="{FF2B5EF4-FFF2-40B4-BE49-F238E27FC236}">
                <a16:creationId xmlns:a16="http://schemas.microsoft.com/office/drawing/2014/main" id="{2F4038CC-40AF-41D8-8D04-3B7280D367AC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1" y="3415814"/>
            <a:ext cx="4297363" cy="3455988"/>
            <a:chOff x="4987" y="0"/>
            <a:chExt cx="2707" cy="2177"/>
          </a:xfrm>
        </p:grpSpPr>
        <p:sp>
          <p:nvSpPr>
            <p:cNvPr id="98" name="AutoShape 3">
              <a:extLst>
                <a:ext uri="{FF2B5EF4-FFF2-40B4-BE49-F238E27FC236}">
                  <a16:creationId xmlns:a16="http://schemas.microsoft.com/office/drawing/2014/main" id="{F35B0F51-49D5-40AC-A002-D23240710A5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182" y="0"/>
              <a:ext cx="2512" cy="2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F41D2101-763F-43EE-BCC5-6DB4BB582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9"/>
              <a:ext cx="2707" cy="2168"/>
            </a:xfrm>
            <a:custGeom>
              <a:avLst/>
              <a:gdLst>
                <a:gd name="T0" fmla="*/ 1419 w 1419"/>
                <a:gd name="T1" fmla="*/ 1138 h 1138"/>
                <a:gd name="T2" fmla="*/ 588 w 1419"/>
                <a:gd name="T3" fmla="*/ 1138 h 1138"/>
                <a:gd name="T4" fmla="*/ 118 w 1419"/>
                <a:gd name="T5" fmla="*/ 674 h 1138"/>
                <a:gd name="T6" fmla="*/ 576 w 1419"/>
                <a:gd name="T7" fmla="*/ 0 h 1138"/>
                <a:gd name="T8" fmla="*/ 1419 w 1419"/>
                <a:gd name="T9" fmla="*/ 0 h 1138"/>
                <a:gd name="T10" fmla="*/ 1419 w 1419"/>
                <a:gd name="T11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9" h="1138">
                  <a:moveTo>
                    <a:pt x="1419" y="1138"/>
                  </a:moveTo>
                  <a:cubicBezTo>
                    <a:pt x="588" y="1138"/>
                    <a:pt x="588" y="1138"/>
                    <a:pt x="588" y="1138"/>
                  </a:cubicBezTo>
                  <a:cubicBezTo>
                    <a:pt x="588" y="1138"/>
                    <a:pt x="0" y="1072"/>
                    <a:pt x="118" y="674"/>
                  </a:cubicBezTo>
                  <a:cubicBezTo>
                    <a:pt x="236" y="276"/>
                    <a:pt x="576" y="0"/>
                    <a:pt x="576" y="0"/>
                  </a:cubicBezTo>
                  <a:cubicBezTo>
                    <a:pt x="1419" y="0"/>
                    <a:pt x="1419" y="0"/>
                    <a:pt x="1419" y="0"/>
                  </a:cubicBezTo>
                  <a:lnTo>
                    <a:pt x="1419" y="1138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CD490CC-979A-4489-97B7-DC3A7F315444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2" cy="990217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EDDCC73F-D177-4031-B831-BE5E4059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79" name="AutoShape 28">
              <a:extLst>
                <a:ext uri="{FF2B5EF4-FFF2-40B4-BE49-F238E27FC236}">
                  <a16:creationId xmlns:a16="http://schemas.microsoft.com/office/drawing/2014/main" id="{3894E991-5376-4DAE-9C58-440A5A25D7C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7F14CCE-8E00-48A2-95DE-EA5AF2383D4A}"/>
                </a:ext>
              </a:extLst>
            </p:cNvPr>
            <p:cNvSpPr txBox="1"/>
            <p:nvPr/>
          </p:nvSpPr>
          <p:spPr>
            <a:xfrm>
              <a:off x="291415" y="536238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7618CAE-46DF-498E-8161-CC012F076CEA}"/>
                </a:ext>
              </a:extLst>
            </p:cNvPr>
            <p:cNvSpPr txBox="1"/>
            <p:nvPr/>
          </p:nvSpPr>
          <p:spPr>
            <a:xfrm>
              <a:off x="903055" y="536189"/>
              <a:ext cx="1681750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选题背景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21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4" grpId="0" animBg="1"/>
          <p:bldP spid="75" grpId="0" animBg="1"/>
          <p:bldP spid="7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53" grpId="0" animBg="1"/>
          <p:bldP spid="55" grpId="0" animBg="1"/>
          <p:bldP spid="56" grpId="0" animBg="1"/>
          <p:bldP spid="59" grpId="0" animBg="1"/>
          <p:bldP spid="60" grpId="0" animBg="1"/>
          <p:bldP spid="61" grpId="0" animBg="1"/>
          <p:bldP spid="76" grpId="0" animBg="1"/>
          <p:bldP spid="77" grpId="0" animBg="1"/>
          <p:bldP spid="92" grpId="0" animBg="1"/>
          <p:bldP spid="93" grpId="0" animBg="1"/>
          <p:bldP spid="94" grpId="0" animBg="1"/>
          <p:bldP spid="95" grpId="0" animBg="1"/>
          <p:bldP spid="9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4" grpId="0" animBg="1"/>
          <p:bldP spid="75" grpId="0" animBg="1"/>
          <p:bldP spid="7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53" grpId="0" animBg="1"/>
          <p:bldP spid="55" grpId="0" animBg="1"/>
          <p:bldP spid="56" grpId="0" animBg="1"/>
          <p:bldP spid="59" grpId="0" animBg="1"/>
          <p:bldP spid="60" grpId="0" animBg="1"/>
          <p:bldP spid="61" grpId="0" animBg="1"/>
          <p:bldP spid="76" grpId="0" animBg="1"/>
          <p:bldP spid="77" grpId="0" animBg="1"/>
          <p:bldP spid="92" grpId="0" animBg="1"/>
          <p:bldP spid="93" grpId="0" animBg="1"/>
          <p:bldP spid="94" grpId="0" animBg="1"/>
          <p:bldP spid="95" grpId="0" animBg="1"/>
          <p:bldP spid="96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54345" y="1683196"/>
            <a:ext cx="4608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该领域主要有两种研究方向：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89669" y="3375029"/>
            <a:ext cx="2850167" cy="1305277"/>
            <a:chOff x="2282666" y="3491408"/>
            <a:chExt cx="2850167" cy="1305277"/>
          </a:xfrm>
        </p:grpSpPr>
        <p:sp>
          <p:nvSpPr>
            <p:cNvPr id="11" name="文本框 10"/>
            <p:cNvSpPr txBox="1"/>
            <p:nvPr/>
          </p:nvSpPr>
          <p:spPr>
            <a:xfrm>
              <a:off x="2282666" y="3491408"/>
              <a:ext cx="2656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+mj-lt"/>
                </a:rPr>
                <a:t>配体为中心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304996" y="4088799"/>
              <a:ext cx="282783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相似的配体，将会共享相似的作用位点</a:t>
              </a:r>
              <a:r>
                <a:rPr lang="zh-CN" altLang="en-US" dirty="0"/>
                <a:t>。</a:t>
              </a:r>
            </a:p>
          </p:txBody>
        </p:sp>
      </p:grp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-444310" y="1085988"/>
            <a:ext cx="13206033" cy="5959742"/>
            <a:chOff x="10" y="1271"/>
            <a:chExt cx="7678" cy="2829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" y="1271"/>
              <a:ext cx="7678" cy="2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1525" y="2102"/>
              <a:ext cx="2324" cy="1163"/>
            </a:xfrm>
            <a:custGeom>
              <a:avLst/>
              <a:gdLst>
                <a:gd name="T0" fmla="*/ 134 w 454"/>
                <a:gd name="T1" fmla="*/ 8 h 227"/>
                <a:gd name="T2" fmla="*/ 65 w 454"/>
                <a:gd name="T3" fmla="*/ 11 h 227"/>
                <a:gd name="T4" fmla="*/ 0 w 454"/>
                <a:gd name="T5" fmla="*/ 113 h 227"/>
                <a:gd name="T6" fmla="*/ 65 w 454"/>
                <a:gd name="T7" fmla="*/ 216 h 227"/>
                <a:gd name="T8" fmla="*/ 134 w 454"/>
                <a:gd name="T9" fmla="*/ 219 h 227"/>
                <a:gd name="T10" fmla="*/ 454 w 454"/>
                <a:gd name="T11" fmla="*/ 113 h 227"/>
                <a:gd name="T12" fmla="*/ 134 w 454"/>
                <a:gd name="T13" fmla="*/ 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4" h="227">
                  <a:moveTo>
                    <a:pt x="134" y="8"/>
                  </a:moveTo>
                  <a:cubicBezTo>
                    <a:pt x="111" y="0"/>
                    <a:pt x="86" y="1"/>
                    <a:pt x="65" y="11"/>
                  </a:cubicBezTo>
                  <a:cubicBezTo>
                    <a:pt x="26" y="29"/>
                    <a:pt x="0" y="68"/>
                    <a:pt x="0" y="113"/>
                  </a:cubicBezTo>
                  <a:cubicBezTo>
                    <a:pt x="0" y="159"/>
                    <a:pt x="26" y="198"/>
                    <a:pt x="65" y="216"/>
                  </a:cubicBezTo>
                  <a:cubicBezTo>
                    <a:pt x="86" y="226"/>
                    <a:pt x="111" y="227"/>
                    <a:pt x="134" y="219"/>
                  </a:cubicBezTo>
                  <a:cubicBezTo>
                    <a:pt x="454" y="113"/>
                    <a:pt x="454" y="113"/>
                    <a:pt x="454" y="113"/>
                  </a:cubicBezTo>
                  <a:lnTo>
                    <a:pt x="134" y="8"/>
                  </a:lnTo>
                  <a:close/>
                </a:path>
              </a:pathLst>
            </a:custGeom>
            <a:noFill/>
            <a:ln w="7938" cap="flat">
              <a:solidFill>
                <a:srgbClr val="B5B5B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464" y="2071"/>
              <a:ext cx="2385" cy="1225"/>
            </a:xfrm>
            <a:custGeom>
              <a:avLst/>
              <a:gdLst>
                <a:gd name="T0" fmla="*/ 145 w 466"/>
                <a:gd name="T1" fmla="*/ 9 h 239"/>
                <a:gd name="T2" fmla="*/ 69 w 466"/>
                <a:gd name="T3" fmla="*/ 12 h 239"/>
                <a:gd name="T4" fmla="*/ 0 w 466"/>
                <a:gd name="T5" fmla="*/ 119 h 239"/>
                <a:gd name="T6" fmla="*/ 69 w 466"/>
                <a:gd name="T7" fmla="*/ 227 h 239"/>
                <a:gd name="T8" fmla="*/ 145 w 466"/>
                <a:gd name="T9" fmla="*/ 230 h 239"/>
                <a:gd name="T10" fmla="*/ 466 w 466"/>
                <a:gd name="T11" fmla="*/ 119 h 239"/>
                <a:gd name="T12" fmla="*/ 145 w 466"/>
                <a:gd name="T13" fmla="*/ 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6" h="239">
                  <a:moveTo>
                    <a:pt x="145" y="9"/>
                  </a:moveTo>
                  <a:cubicBezTo>
                    <a:pt x="121" y="0"/>
                    <a:pt x="93" y="0"/>
                    <a:pt x="69" y="12"/>
                  </a:cubicBezTo>
                  <a:cubicBezTo>
                    <a:pt x="28" y="31"/>
                    <a:pt x="0" y="72"/>
                    <a:pt x="0" y="119"/>
                  </a:cubicBezTo>
                  <a:cubicBezTo>
                    <a:pt x="0" y="167"/>
                    <a:pt x="28" y="208"/>
                    <a:pt x="69" y="227"/>
                  </a:cubicBezTo>
                  <a:cubicBezTo>
                    <a:pt x="93" y="239"/>
                    <a:pt x="121" y="239"/>
                    <a:pt x="145" y="230"/>
                  </a:cubicBezTo>
                  <a:cubicBezTo>
                    <a:pt x="466" y="119"/>
                    <a:pt x="466" y="119"/>
                    <a:pt x="466" y="119"/>
                  </a:cubicBezTo>
                  <a:lnTo>
                    <a:pt x="145" y="9"/>
                  </a:lnTo>
                  <a:close/>
                </a:path>
              </a:pathLst>
            </a:custGeom>
            <a:noFill/>
            <a:ln w="7938" cap="flat">
              <a:solidFill>
                <a:srgbClr val="B8B7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1407" y="2035"/>
              <a:ext cx="2442" cy="1297"/>
            </a:xfrm>
            <a:custGeom>
              <a:avLst/>
              <a:gdLst>
                <a:gd name="T0" fmla="*/ 156 w 477"/>
                <a:gd name="T1" fmla="*/ 11 h 253"/>
                <a:gd name="T2" fmla="*/ 73 w 477"/>
                <a:gd name="T3" fmla="*/ 13 h 253"/>
                <a:gd name="T4" fmla="*/ 0 w 477"/>
                <a:gd name="T5" fmla="*/ 126 h 253"/>
                <a:gd name="T6" fmla="*/ 73 w 477"/>
                <a:gd name="T7" fmla="*/ 240 h 253"/>
                <a:gd name="T8" fmla="*/ 156 w 477"/>
                <a:gd name="T9" fmla="*/ 242 h 253"/>
                <a:gd name="T10" fmla="*/ 477 w 477"/>
                <a:gd name="T11" fmla="*/ 126 h 253"/>
                <a:gd name="T12" fmla="*/ 156 w 477"/>
                <a:gd name="T13" fmla="*/ 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7" h="253">
                  <a:moveTo>
                    <a:pt x="156" y="11"/>
                  </a:moveTo>
                  <a:cubicBezTo>
                    <a:pt x="130" y="0"/>
                    <a:pt x="99" y="1"/>
                    <a:pt x="73" y="13"/>
                  </a:cubicBezTo>
                  <a:cubicBezTo>
                    <a:pt x="30" y="34"/>
                    <a:pt x="0" y="77"/>
                    <a:pt x="0" y="126"/>
                  </a:cubicBezTo>
                  <a:cubicBezTo>
                    <a:pt x="0" y="176"/>
                    <a:pt x="30" y="219"/>
                    <a:pt x="73" y="240"/>
                  </a:cubicBezTo>
                  <a:cubicBezTo>
                    <a:pt x="99" y="252"/>
                    <a:pt x="130" y="253"/>
                    <a:pt x="156" y="242"/>
                  </a:cubicBezTo>
                  <a:cubicBezTo>
                    <a:pt x="477" y="126"/>
                    <a:pt x="477" y="126"/>
                    <a:pt x="477" y="126"/>
                  </a:cubicBezTo>
                  <a:lnTo>
                    <a:pt x="156" y="11"/>
                  </a:lnTo>
                  <a:close/>
                </a:path>
              </a:pathLst>
            </a:custGeom>
            <a:noFill/>
            <a:ln w="7938" cap="flat">
              <a:solidFill>
                <a:srgbClr val="BAB9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1351" y="2004"/>
              <a:ext cx="2498" cy="1358"/>
            </a:xfrm>
            <a:custGeom>
              <a:avLst/>
              <a:gdLst>
                <a:gd name="T0" fmla="*/ 167 w 488"/>
                <a:gd name="T1" fmla="*/ 13 h 265"/>
                <a:gd name="T2" fmla="*/ 76 w 488"/>
                <a:gd name="T3" fmla="*/ 13 h 265"/>
                <a:gd name="T4" fmla="*/ 0 w 488"/>
                <a:gd name="T5" fmla="*/ 132 h 265"/>
                <a:gd name="T6" fmla="*/ 76 w 488"/>
                <a:gd name="T7" fmla="*/ 252 h 265"/>
                <a:gd name="T8" fmla="*/ 167 w 488"/>
                <a:gd name="T9" fmla="*/ 252 h 265"/>
                <a:gd name="T10" fmla="*/ 488 w 488"/>
                <a:gd name="T11" fmla="*/ 132 h 265"/>
                <a:gd name="T12" fmla="*/ 167 w 488"/>
                <a:gd name="T13" fmla="*/ 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8" h="265">
                  <a:moveTo>
                    <a:pt x="167" y="13"/>
                  </a:moveTo>
                  <a:cubicBezTo>
                    <a:pt x="139" y="0"/>
                    <a:pt x="105" y="0"/>
                    <a:pt x="76" y="13"/>
                  </a:cubicBezTo>
                  <a:cubicBezTo>
                    <a:pt x="31" y="35"/>
                    <a:pt x="0" y="80"/>
                    <a:pt x="0" y="132"/>
                  </a:cubicBezTo>
                  <a:cubicBezTo>
                    <a:pt x="0" y="185"/>
                    <a:pt x="31" y="230"/>
                    <a:pt x="76" y="252"/>
                  </a:cubicBezTo>
                  <a:cubicBezTo>
                    <a:pt x="105" y="265"/>
                    <a:pt x="139" y="265"/>
                    <a:pt x="167" y="252"/>
                  </a:cubicBezTo>
                  <a:cubicBezTo>
                    <a:pt x="488" y="132"/>
                    <a:pt x="488" y="132"/>
                    <a:pt x="488" y="132"/>
                  </a:cubicBezTo>
                  <a:lnTo>
                    <a:pt x="167" y="13"/>
                  </a:lnTo>
                  <a:close/>
                </a:path>
              </a:pathLst>
            </a:custGeom>
            <a:noFill/>
            <a:ln w="7938" cap="flat">
              <a:solidFill>
                <a:srgbClr val="BCBB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1290" y="1968"/>
              <a:ext cx="2559" cy="1430"/>
            </a:xfrm>
            <a:custGeom>
              <a:avLst/>
              <a:gdLst>
                <a:gd name="T0" fmla="*/ 179 w 500"/>
                <a:gd name="T1" fmla="*/ 15 h 279"/>
                <a:gd name="T2" fmla="*/ 81 w 500"/>
                <a:gd name="T3" fmla="*/ 15 h 279"/>
                <a:gd name="T4" fmla="*/ 0 w 500"/>
                <a:gd name="T5" fmla="*/ 139 h 279"/>
                <a:gd name="T6" fmla="*/ 81 w 500"/>
                <a:gd name="T7" fmla="*/ 264 h 279"/>
                <a:gd name="T8" fmla="*/ 179 w 500"/>
                <a:gd name="T9" fmla="*/ 264 h 279"/>
                <a:gd name="T10" fmla="*/ 500 w 500"/>
                <a:gd name="T11" fmla="*/ 139 h 279"/>
                <a:gd name="T12" fmla="*/ 179 w 500"/>
                <a:gd name="T13" fmla="*/ 1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279">
                  <a:moveTo>
                    <a:pt x="179" y="15"/>
                  </a:moveTo>
                  <a:cubicBezTo>
                    <a:pt x="148" y="0"/>
                    <a:pt x="112" y="0"/>
                    <a:pt x="81" y="15"/>
                  </a:cubicBezTo>
                  <a:cubicBezTo>
                    <a:pt x="33" y="38"/>
                    <a:pt x="0" y="85"/>
                    <a:pt x="0" y="139"/>
                  </a:cubicBezTo>
                  <a:cubicBezTo>
                    <a:pt x="0" y="194"/>
                    <a:pt x="33" y="241"/>
                    <a:pt x="81" y="264"/>
                  </a:cubicBezTo>
                  <a:cubicBezTo>
                    <a:pt x="112" y="279"/>
                    <a:pt x="148" y="279"/>
                    <a:pt x="179" y="264"/>
                  </a:cubicBezTo>
                  <a:cubicBezTo>
                    <a:pt x="500" y="139"/>
                    <a:pt x="500" y="139"/>
                    <a:pt x="500" y="139"/>
                  </a:cubicBezTo>
                  <a:lnTo>
                    <a:pt x="179" y="15"/>
                  </a:lnTo>
                  <a:close/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233" y="1932"/>
              <a:ext cx="2616" cy="1502"/>
            </a:xfrm>
            <a:custGeom>
              <a:avLst/>
              <a:gdLst>
                <a:gd name="T0" fmla="*/ 190 w 511"/>
                <a:gd name="T1" fmla="*/ 17 h 293"/>
                <a:gd name="T2" fmla="*/ 85 w 511"/>
                <a:gd name="T3" fmla="*/ 16 h 293"/>
                <a:gd name="T4" fmla="*/ 0 w 511"/>
                <a:gd name="T5" fmla="*/ 146 h 293"/>
                <a:gd name="T6" fmla="*/ 85 w 511"/>
                <a:gd name="T7" fmla="*/ 277 h 293"/>
                <a:gd name="T8" fmla="*/ 190 w 511"/>
                <a:gd name="T9" fmla="*/ 276 h 293"/>
                <a:gd name="T10" fmla="*/ 511 w 511"/>
                <a:gd name="T11" fmla="*/ 146 h 293"/>
                <a:gd name="T12" fmla="*/ 190 w 511"/>
                <a:gd name="T13" fmla="*/ 17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1" h="293">
                  <a:moveTo>
                    <a:pt x="190" y="17"/>
                  </a:moveTo>
                  <a:cubicBezTo>
                    <a:pt x="157" y="1"/>
                    <a:pt x="118" y="0"/>
                    <a:pt x="85" y="16"/>
                  </a:cubicBezTo>
                  <a:cubicBezTo>
                    <a:pt x="34" y="40"/>
                    <a:pt x="0" y="90"/>
                    <a:pt x="0" y="146"/>
                  </a:cubicBezTo>
                  <a:cubicBezTo>
                    <a:pt x="0" y="203"/>
                    <a:pt x="34" y="253"/>
                    <a:pt x="85" y="277"/>
                  </a:cubicBezTo>
                  <a:cubicBezTo>
                    <a:pt x="118" y="293"/>
                    <a:pt x="157" y="292"/>
                    <a:pt x="190" y="276"/>
                  </a:cubicBezTo>
                  <a:cubicBezTo>
                    <a:pt x="511" y="146"/>
                    <a:pt x="511" y="146"/>
                    <a:pt x="511" y="146"/>
                  </a:cubicBezTo>
                  <a:lnTo>
                    <a:pt x="190" y="17"/>
                  </a:lnTo>
                  <a:close/>
                </a:path>
              </a:pathLst>
            </a:custGeom>
            <a:noFill/>
            <a:ln w="7938" cap="flat">
              <a:solidFill>
                <a:srgbClr val="C1C0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1172" y="1897"/>
              <a:ext cx="2677" cy="1573"/>
            </a:xfrm>
            <a:custGeom>
              <a:avLst/>
              <a:gdLst>
                <a:gd name="T0" fmla="*/ 202 w 523"/>
                <a:gd name="T1" fmla="*/ 20 h 307"/>
                <a:gd name="T2" fmla="*/ 89 w 523"/>
                <a:gd name="T3" fmla="*/ 17 h 307"/>
                <a:gd name="T4" fmla="*/ 0 w 523"/>
                <a:gd name="T5" fmla="*/ 153 h 307"/>
                <a:gd name="T6" fmla="*/ 89 w 523"/>
                <a:gd name="T7" fmla="*/ 289 h 307"/>
                <a:gd name="T8" fmla="*/ 202 w 523"/>
                <a:gd name="T9" fmla="*/ 287 h 307"/>
                <a:gd name="T10" fmla="*/ 523 w 523"/>
                <a:gd name="T11" fmla="*/ 153 h 307"/>
                <a:gd name="T12" fmla="*/ 202 w 523"/>
                <a:gd name="T13" fmla="*/ 2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307">
                  <a:moveTo>
                    <a:pt x="202" y="20"/>
                  </a:moveTo>
                  <a:cubicBezTo>
                    <a:pt x="167" y="1"/>
                    <a:pt x="125" y="0"/>
                    <a:pt x="89" y="17"/>
                  </a:cubicBezTo>
                  <a:cubicBezTo>
                    <a:pt x="37" y="43"/>
                    <a:pt x="0" y="94"/>
                    <a:pt x="0" y="153"/>
                  </a:cubicBezTo>
                  <a:cubicBezTo>
                    <a:pt x="0" y="213"/>
                    <a:pt x="37" y="264"/>
                    <a:pt x="89" y="289"/>
                  </a:cubicBezTo>
                  <a:cubicBezTo>
                    <a:pt x="125" y="307"/>
                    <a:pt x="167" y="306"/>
                    <a:pt x="202" y="287"/>
                  </a:cubicBezTo>
                  <a:cubicBezTo>
                    <a:pt x="523" y="153"/>
                    <a:pt x="523" y="153"/>
                    <a:pt x="523" y="153"/>
                  </a:cubicBezTo>
                  <a:lnTo>
                    <a:pt x="202" y="20"/>
                  </a:lnTo>
                  <a:close/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116" y="1861"/>
              <a:ext cx="2733" cy="1645"/>
            </a:xfrm>
            <a:custGeom>
              <a:avLst/>
              <a:gdLst>
                <a:gd name="T0" fmla="*/ 213 w 534"/>
                <a:gd name="T1" fmla="*/ 22 h 321"/>
                <a:gd name="T2" fmla="*/ 93 w 534"/>
                <a:gd name="T3" fmla="*/ 19 h 321"/>
                <a:gd name="T4" fmla="*/ 0 w 534"/>
                <a:gd name="T5" fmla="*/ 160 h 321"/>
                <a:gd name="T6" fmla="*/ 93 w 534"/>
                <a:gd name="T7" fmla="*/ 302 h 321"/>
                <a:gd name="T8" fmla="*/ 213 w 534"/>
                <a:gd name="T9" fmla="*/ 299 h 321"/>
                <a:gd name="T10" fmla="*/ 534 w 534"/>
                <a:gd name="T11" fmla="*/ 160 h 321"/>
                <a:gd name="T12" fmla="*/ 213 w 534"/>
                <a:gd name="T13" fmla="*/ 2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4" h="321">
                  <a:moveTo>
                    <a:pt x="213" y="22"/>
                  </a:moveTo>
                  <a:cubicBezTo>
                    <a:pt x="176" y="2"/>
                    <a:pt x="131" y="0"/>
                    <a:pt x="93" y="19"/>
                  </a:cubicBezTo>
                  <a:cubicBezTo>
                    <a:pt x="38" y="45"/>
                    <a:pt x="0" y="99"/>
                    <a:pt x="0" y="160"/>
                  </a:cubicBezTo>
                  <a:cubicBezTo>
                    <a:pt x="0" y="222"/>
                    <a:pt x="38" y="275"/>
                    <a:pt x="93" y="302"/>
                  </a:cubicBezTo>
                  <a:cubicBezTo>
                    <a:pt x="131" y="321"/>
                    <a:pt x="176" y="319"/>
                    <a:pt x="213" y="299"/>
                  </a:cubicBezTo>
                  <a:cubicBezTo>
                    <a:pt x="534" y="160"/>
                    <a:pt x="534" y="160"/>
                    <a:pt x="534" y="160"/>
                  </a:cubicBezTo>
                  <a:lnTo>
                    <a:pt x="213" y="22"/>
                  </a:lnTo>
                  <a:close/>
                </a:path>
              </a:pathLst>
            </a:custGeom>
            <a:noFill/>
            <a:ln w="7938" cap="flat">
              <a:solidFill>
                <a:srgbClr val="C5C4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1059" y="1825"/>
              <a:ext cx="2790" cy="1717"/>
            </a:xfrm>
            <a:custGeom>
              <a:avLst/>
              <a:gdLst>
                <a:gd name="T0" fmla="*/ 224 w 545"/>
                <a:gd name="T1" fmla="*/ 24 h 335"/>
                <a:gd name="T2" fmla="*/ 97 w 545"/>
                <a:gd name="T3" fmla="*/ 20 h 335"/>
                <a:gd name="T4" fmla="*/ 0 w 545"/>
                <a:gd name="T5" fmla="*/ 167 h 335"/>
                <a:gd name="T6" fmla="*/ 97 w 545"/>
                <a:gd name="T7" fmla="*/ 315 h 335"/>
                <a:gd name="T8" fmla="*/ 224 w 545"/>
                <a:gd name="T9" fmla="*/ 311 h 335"/>
                <a:gd name="T10" fmla="*/ 545 w 545"/>
                <a:gd name="T11" fmla="*/ 167 h 335"/>
                <a:gd name="T12" fmla="*/ 224 w 545"/>
                <a:gd name="T13" fmla="*/ 2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335">
                  <a:moveTo>
                    <a:pt x="224" y="24"/>
                  </a:moveTo>
                  <a:cubicBezTo>
                    <a:pt x="185" y="2"/>
                    <a:pt x="137" y="0"/>
                    <a:pt x="97" y="20"/>
                  </a:cubicBezTo>
                  <a:cubicBezTo>
                    <a:pt x="39" y="48"/>
                    <a:pt x="0" y="104"/>
                    <a:pt x="0" y="167"/>
                  </a:cubicBezTo>
                  <a:cubicBezTo>
                    <a:pt x="0" y="231"/>
                    <a:pt x="39" y="287"/>
                    <a:pt x="97" y="315"/>
                  </a:cubicBezTo>
                  <a:cubicBezTo>
                    <a:pt x="137" y="335"/>
                    <a:pt x="185" y="333"/>
                    <a:pt x="224" y="311"/>
                  </a:cubicBezTo>
                  <a:cubicBezTo>
                    <a:pt x="545" y="167"/>
                    <a:pt x="545" y="167"/>
                    <a:pt x="545" y="167"/>
                  </a:cubicBezTo>
                  <a:lnTo>
                    <a:pt x="224" y="24"/>
                  </a:lnTo>
                  <a:close/>
                </a:path>
              </a:pathLst>
            </a:custGeom>
            <a:noFill/>
            <a:ln w="7938" cap="flat">
              <a:solidFill>
                <a:srgbClr val="C7C6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998" y="1794"/>
              <a:ext cx="2851" cy="1778"/>
            </a:xfrm>
            <a:custGeom>
              <a:avLst/>
              <a:gdLst>
                <a:gd name="T0" fmla="*/ 236 w 557"/>
                <a:gd name="T1" fmla="*/ 25 h 347"/>
                <a:gd name="T2" fmla="*/ 101 w 557"/>
                <a:gd name="T3" fmla="*/ 21 h 347"/>
                <a:gd name="T4" fmla="*/ 0 w 557"/>
                <a:gd name="T5" fmla="*/ 173 h 347"/>
                <a:gd name="T6" fmla="*/ 101 w 557"/>
                <a:gd name="T7" fmla="*/ 326 h 347"/>
                <a:gd name="T8" fmla="*/ 236 w 557"/>
                <a:gd name="T9" fmla="*/ 322 h 347"/>
                <a:gd name="T10" fmla="*/ 557 w 557"/>
                <a:gd name="T11" fmla="*/ 173 h 347"/>
                <a:gd name="T12" fmla="*/ 236 w 557"/>
                <a:gd name="T13" fmla="*/ 2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347">
                  <a:moveTo>
                    <a:pt x="236" y="25"/>
                  </a:moveTo>
                  <a:cubicBezTo>
                    <a:pt x="195" y="2"/>
                    <a:pt x="144" y="0"/>
                    <a:pt x="101" y="21"/>
                  </a:cubicBezTo>
                  <a:cubicBezTo>
                    <a:pt x="41" y="50"/>
                    <a:pt x="0" y="107"/>
                    <a:pt x="0" y="173"/>
                  </a:cubicBezTo>
                  <a:cubicBezTo>
                    <a:pt x="0" y="240"/>
                    <a:pt x="41" y="297"/>
                    <a:pt x="101" y="326"/>
                  </a:cubicBezTo>
                  <a:cubicBezTo>
                    <a:pt x="144" y="347"/>
                    <a:pt x="195" y="345"/>
                    <a:pt x="236" y="322"/>
                  </a:cubicBezTo>
                  <a:cubicBezTo>
                    <a:pt x="557" y="173"/>
                    <a:pt x="557" y="173"/>
                    <a:pt x="557" y="173"/>
                  </a:cubicBezTo>
                  <a:lnTo>
                    <a:pt x="236" y="25"/>
                  </a:lnTo>
                  <a:close/>
                </a:path>
              </a:pathLst>
            </a:custGeom>
            <a:noFill/>
            <a:ln w="7938" cap="flat">
              <a:solidFill>
                <a:srgbClr val="C9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942" y="1758"/>
              <a:ext cx="2907" cy="1850"/>
            </a:xfrm>
            <a:custGeom>
              <a:avLst/>
              <a:gdLst>
                <a:gd name="T0" fmla="*/ 247 w 568"/>
                <a:gd name="T1" fmla="*/ 28 h 361"/>
                <a:gd name="T2" fmla="*/ 105 w 568"/>
                <a:gd name="T3" fmla="*/ 22 h 361"/>
                <a:gd name="T4" fmla="*/ 0 w 568"/>
                <a:gd name="T5" fmla="*/ 180 h 361"/>
                <a:gd name="T6" fmla="*/ 105 w 568"/>
                <a:gd name="T7" fmla="*/ 339 h 361"/>
                <a:gd name="T8" fmla="*/ 247 w 568"/>
                <a:gd name="T9" fmla="*/ 333 h 361"/>
                <a:gd name="T10" fmla="*/ 568 w 568"/>
                <a:gd name="T11" fmla="*/ 180 h 361"/>
                <a:gd name="T12" fmla="*/ 247 w 568"/>
                <a:gd name="T13" fmla="*/ 2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8" h="361">
                  <a:moveTo>
                    <a:pt x="247" y="28"/>
                  </a:moveTo>
                  <a:cubicBezTo>
                    <a:pt x="204" y="2"/>
                    <a:pt x="150" y="0"/>
                    <a:pt x="105" y="22"/>
                  </a:cubicBezTo>
                  <a:cubicBezTo>
                    <a:pt x="42" y="52"/>
                    <a:pt x="0" y="112"/>
                    <a:pt x="0" y="180"/>
                  </a:cubicBezTo>
                  <a:cubicBezTo>
                    <a:pt x="0" y="249"/>
                    <a:pt x="42" y="309"/>
                    <a:pt x="105" y="339"/>
                  </a:cubicBezTo>
                  <a:cubicBezTo>
                    <a:pt x="150" y="361"/>
                    <a:pt x="204" y="359"/>
                    <a:pt x="247" y="333"/>
                  </a:cubicBezTo>
                  <a:cubicBezTo>
                    <a:pt x="568" y="180"/>
                    <a:pt x="568" y="180"/>
                    <a:pt x="568" y="180"/>
                  </a:cubicBezTo>
                  <a:lnTo>
                    <a:pt x="247" y="28"/>
                  </a:lnTo>
                  <a:close/>
                </a:path>
              </a:pathLst>
            </a:custGeom>
            <a:noFill/>
            <a:ln w="7938" cap="flat">
              <a:solidFill>
                <a:srgbClr val="CB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885" y="1722"/>
              <a:ext cx="2964" cy="1922"/>
            </a:xfrm>
            <a:custGeom>
              <a:avLst/>
              <a:gdLst>
                <a:gd name="T0" fmla="*/ 258 w 579"/>
                <a:gd name="T1" fmla="*/ 30 h 375"/>
                <a:gd name="T2" fmla="*/ 108 w 579"/>
                <a:gd name="T3" fmla="*/ 23 h 375"/>
                <a:gd name="T4" fmla="*/ 0 w 579"/>
                <a:gd name="T5" fmla="*/ 187 h 375"/>
                <a:gd name="T6" fmla="*/ 108 w 579"/>
                <a:gd name="T7" fmla="*/ 352 h 375"/>
                <a:gd name="T8" fmla="*/ 258 w 579"/>
                <a:gd name="T9" fmla="*/ 345 h 375"/>
                <a:gd name="T10" fmla="*/ 579 w 579"/>
                <a:gd name="T11" fmla="*/ 187 h 375"/>
                <a:gd name="T12" fmla="*/ 258 w 579"/>
                <a:gd name="T13" fmla="*/ 3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375">
                  <a:moveTo>
                    <a:pt x="258" y="30"/>
                  </a:moveTo>
                  <a:cubicBezTo>
                    <a:pt x="213" y="3"/>
                    <a:pt x="156" y="0"/>
                    <a:pt x="108" y="23"/>
                  </a:cubicBezTo>
                  <a:cubicBezTo>
                    <a:pt x="44" y="55"/>
                    <a:pt x="0" y="117"/>
                    <a:pt x="0" y="187"/>
                  </a:cubicBezTo>
                  <a:cubicBezTo>
                    <a:pt x="0" y="258"/>
                    <a:pt x="44" y="320"/>
                    <a:pt x="108" y="352"/>
                  </a:cubicBezTo>
                  <a:cubicBezTo>
                    <a:pt x="156" y="375"/>
                    <a:pt x="213" y="372"/>
                    <a:pt x="258" y="345"/>
                  </a:cubicBezTo>
                  <a:cubicBezTo>
                    <a:pt x="579" y="187"/>
                    <a:pt x="579" y="187"/>
                    <a:pt x="579" y="187"/>
                  </a:cubicBezTo>
                  <a:lnTo>
                    <a:pt x="258" y="30"/>
                  </a:lnTo>
                  <a:close/>
                </a:path>
              </a:pathLst>
            </a:custGeom>
            <a:noFill/>
            <a:ln w="7938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824" y="1686"/>
              <a:ext cx="3025" cy="1994"/>
            </a:xfrm>
            <a:custGeom>
              <a:avLst/>
              <a:gdLst>
                <a:gd name="T0" fmla="*/ 270 w 591"/>
                <a:gd name="T1" fmla="*/ 32 h 389"/>
                <a:gd name="T2" fmla="*/ 113 w 591"/>
                <a:gd name="T3" fmla="*/ 25 h 389"/>
                <a:gd name="T4" fmla="*/ 0 w 591"/>
                <a:gd name="T5" fmla="*/ 194 h 389"/>
                <a:gd name="T6" fmla="*/ 113 w 591"/>
                <a:gd name="T7" fmla="*/ 364 h 389"/>
                <a:gd name="T8" fmla="*/ 270 w 591"/>
                <a:gd name="T9" fmla="*/ 357 h 389"/>
                <a:gd name="T10" fmla="*/ 591 w 591"/>
                <a:gd name="T11" fmla="*/ 194 h 389"/>
                <a:gd name="T12" fmla="*/ 270 w 591"/>
                <a:gd name="T13" fmla="*/ 3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389">
                  <a:moveTo>
                    <a:pt x="270" y="32"/>
                  </a:moveTo>
                  <a:cubicBezTo>
                    <a:pt x="222" y="3"/>
                    <a:pt x="163" y="0"/>
                    <a:pt x="113" y="25"/>
                  </a:cubicBezTo>
                  <a:cubicBezTo>
                    <a:pt x="46" y="57"/>
                    <a:pt x="0" y="121"/>
                    <a:pt x="0" y="194"/>
                  </a:cubicBezTo>
                  <a:cubicBezTo>
                    <a:pt x="0" y="268"/>
                    <a:pt x="46" y="332"/>
                    <a:pt x="113" y="364"/>
                  </a:cubicBezTo>
                  <a:cubicBezTo>
                    <a:pt x="163" y="389"/>
                    <a:pt x="222" y="386"/>
                    <a:pt x="270" y="357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270" y="32"/>
                  </a:lnTo>
                  <a:close/>
                </a:path>
              </a:pathLst>
            </a:custGeom>
            <a:noFill/>
            <a:ln w="7938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767" y="1651"/>
              <a:ext cx="3082" cy="2065"/>
            </a:xfrm>
            <a:custGeom>
              <a:avLst/>
              <a:gdLst>
                <a:gd name="T0" fmla="*/ 281 w 602"/>
                <a:gd name="T1" fmla="*/ 35 h 403"/>
                <a:gd name="T2" fmla="*/ 117 w 602"/>
                <a:gd name="T3" fmla="*/ 26 h 403"/>
                <a:gd name="T4" fmla="*/ 0 w 602"/>
                <a:gd name="T5" fmla="*/ 201 h 403"/>
                <a:gd name="T6" fmla="*/ 117 w 602"/>
                <a:gd name="T7" fmla="*/ 377 h 403"/>
                <a:gd name="T8" fmla="*/ 281 w 602"/>
                <a:gd name="T9" fmla="*/ 368 h 403"/>
                <a:gd name="T10" fmla="*/ 602 w 602"/>
                <a:gd name="T11" fmla="*/ 201 h 403"/>
                <a:gd name="T12" fmla="*/ 281 w 602"/>
                <a:gd name="T13" fmla="*/ 3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403">
                  <a:moveTo>
                    <a:pt x="281" y="35"/>
                  </a:moveTo>
                  <a:cubicBezTo>
                    <a:pt x="231" y="4"/>
                    <a:pt x="169" y="0"/>
                    <a:pt x="117" y="26"/>
                  </a:cubicBezTo>
                  <a:cubicBezTo>
                    <a:pt x="47" y="60"/>
                    <a:pt x="0" y="126"/>
                    <a:pt x="0" y="201"/>
                  </a:cubicBezTo>
                  <a:cubicBezTo>
                    <a:pt x="0" y="277"/>
                    <a:pt x="47" y="343"/>
                    <a:pt x="117" y="377"/>
                  </a:cubicBezTo>
                  <a:cubicBezTo>
                    <a:pt x="169" y="403"/>
                    <a:pt x="231" y="399"/>
                    <a:pt x="281" y="368"/>
                  </a:cubicBezTo>
                  <a:cubicBezTo>
                    <a:pt x="602" y="201"/>
                    <a:pt x="602" y="201"/>
                    <a:pt x="602" y="201"/>
                  </a:cubicBezTo>
                  <a:lnTo>
                    <a:pt x="281" y="35"/>
                  </a:lnTo>
                  <a:close/>
                </a:path>
              </a:pathLst>
            </a:custGeom>
            <a:noFill/>
            <a:ln w="7938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706" y="1615"/>
              <a:ext cx="3143" cy="2137"/>
            </a:xfrm>
            <a:custGeom>
              <a:avLst/>
              <a:gdLst>
                <a:gd name="T0" fmla="*/ 292 w 614"/>
                <a:gd name="T1" fmla="*/ 37 h 417"/>
                <a:gd name="T2" fmla="*/ 121 w 614"/>
                <a:gd name="T3" fmla="*/ 27 h 417"/>
                <a:gd name="T4" fmla="*/ 0 w 614"/>
                <a:gd name="T5" fmla="*/ 208 h 417"/>
                <a:gd name="T6" fmla="*/ 121 w 614"/>
                <a:gd name="T7" fmla="*/ 390 h 417"/>
                <a:gd name="T8" fmla="*/ 292 w 614"/>
                <a:gd name="T9" fmla="*/ 380 h 417"/>
                <a:gd name="T10" fmla="*/ 614 w 614"/>
                <a:gd name="T11" fmla="*/ 208 h 417"/>
                <a:gd name="T12" fmla="*/ 292 w 614"/>
                <a:gd name="T13" fmla="*/ 3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417">
                  <a:moveTo>
                    <a:pt x="292" y="37"/>
                  </a:moveTo>
                  <a:cubicBezTo>
                    <a:pt x="241" y="4"/>
                    <a:pt x="176" y="0"/>
                    <a:pt x="121" y="27"/>
                  </a:cubicBezTo>
                  <a:cubicBezTo>
                    <a:pt x="49" y="63"/>
                    <a:pt x="0" y="130"/>
                    <a:pt x="0" y="208"/>
                  </a:cubicBezTo>
                  <a:cubicBezTo>
                    <a:pt x="0" y="286"/>
                    <a:pt x="49" y="354"/>
                    <a:pt x="121" y="390"/>
                  </a:cubicBezTo>
                  <a:cubicBezTo>
                    <a:pt x="176" y="417"/>
                    <a:pt x="241" y="413"/>
                    <a:pt x="292" y="380"/>
                  </a:cubicBezTo>
                  <a:cubicBezTo>
                    <a:pt x="614" y="208"/>
                    <a:pt x="614" y="208"/>
                    <a:pt x="614" y="208"/>
                  </a:cubicBezTo>
                  <a:lnTo>
                    <a:pt x="292" y="37"/>
                  </a:lnTo>
                  <a:close/>
                </a:path>
              </a:pathLst>
            </a:custGeom>
            <a:noFill/>
            <a:ln w="7938" cap="flat">
              <a:solidFill>
                <a:srgbClr val="D4D4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650" y="1579"/>
              <a:ext cx="3199" cy="2209"/>
            </a:xfrm>
            <a:custGeom>
              <a:avLst/>
              <a:gdLst>
                <a:gd name="T0" fmla="*/ 303 w 625"/>
                <a:gd name="T1" fmla="*/ 39 h 431"/>
                <a:gd name="T2" fmla="*/ 125 w 625"/>
                <a:gd name="T3" fmla="*/ 29 h 431"/>
                <a:gd name="T4" fmla="*/ 0 w 625"/>
                <a:gd name="T5" fmla="*/ 215 h 431"/>
                <a:gd name="T6" fmla="*/ 125 w 625"/>
                <a:gd name="T7" fmla="*/ 402 h 431"/>
                <a:gd name="T8" fmla="*/ 303 w 625"/>
                <a:gd name="T9" fmla="*/ 392 h 431"/>
                <a:gd name="T10" fmla="*/ 625 w 625"/>
                <a:gd name="T11" fmla="*/ 215 h 431"/>
                <a:gd name="T12" fmla="*/ 303 w 625"/>
                <a:gd name="T13" fmla="*/ 39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5" h="431">
                  <a:moveTo>
                    <a:pt x="303" y="39"/>
                  </a:moveTo>
                  <a:cubicBezTo>
                    <a:pt x="250" y="5"/>
                    <a:pt x="182" y="0"/>
                    <a:pt x="125" y="29"/>
                  </a:cubicBezTo>
                  <a:cubicBezTo>
                    <a:pt x="50" y="65"/>
                    <a:pt x="0" y="135"/>
                    <a:pt x="0" y="215"/>
                  </a:cubicBezTo>
                  <a:cubicBezTo>
                    <a:pt x="0" y="296"/>
                    <a:pt x="50" y="366"/>
                    <a:pt x="125" y="402"/>
                  </a:cubicBezTo>
                  <a:cubicBezTo>
                    <a:pt x="182" y="431"/>
                    <a:pt x="250" y="426"/>
                    <a:pt x="303" y="392"/>
                  </a:cubicBezTo>
                  <a:cubicBezTo>
                    <a:pt x="625" y="215"/>
                    <a:pt x="625" y="215"/>
                    <a:pt x="625" y="215"/>
                  </a:cubicBezTo>
                  <a:lnTo>
                    <a:pt x="303" y="39"/>
                  </a:lnTo>
                  <a:close/>
                </a:path>
              </a:pathLst>
            </a:custGeom>
            <a:noFill/>
            <a:ln w="7938" cap="flat">
              <a:solidFill>
                <a:srgbClr val="D7D6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593" y="1548"/>
              <a:ext cx="3256" cy="2270"/>
            </a:xfrm>
            <a:custGeom>
              <a:avLst/>
              <a:gdLst>
                <a:gd name="T0" fmla="*/ 314 w 636"/>
                <a:gd name="T1" fmla="*/ 40 h 443"/>
                <a:gd name="T2" fmla="*/ 129 w 636"/>
                <a:gd name="T3" fmla="*/ 29 h 443"/>
                <a:gd name="T4" fmla="*/ 0 w 636"/>
                <a:gd name="T5" fmla="*/ 221 h 443"/>
                <a:gd name="T6" fmla="*/ 129 w 636"/>
                <a:gd name="T7" fmla="*/ 414 h 443"/>
                <a:gd name="T8" fmla="*/ 314 w 636"/>
                <a:gd name="T9" fmla="*/ 403 h 443"/>
                <a:gd name="T10" fmla="*/ 636 w 636"/>
                <a:gd name="T11" fmla="*/ 221 h 443"/>
                <a:gd name="T12" fmla="*/ 314 w 636"/>
                <a:gd name="T13" fmla="*/ 4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443">
                  <a:moveTo>
                    <a:pt x="314" y="40"/>
                  </a:moveTo>
                  <a:cubicBezTo>
                    <a:pt x="259" y="4"/>
                    <a:pt x="188" y="0"/>
                    <a:pt x="129" y="29"/>
                  </a:cubicBezTo>
                  <a:cubicBezTo>
                    <a:pt x="52" y="67"/>
                    <a:pt x="0" y="139"/>
                    <a:pt x="0" y="221"/>
                  </a:cubicBezTo>
                  <a:cubicBezTo>
                    <a:pt x="0" y="304"/>
                    <a:pt x="52" y="376"/>
                    <a:pt x="129" y="414"/>
                  </a:cubicBezTo>
                  <a:cubicBezTo>
                    <a:pt x="188" y="443"/>
                    <a:pt x="259" y="439"/>
                    <a:pt x="314" y="403"/>
                  </a:cubicBezTo>
                  <a:cubicBezTo>
                    <a:pt x="636" y="221"/>
                    <a:pt x="636" y="221"/>
                    <a:pt x="636" y="221"/>
                  </a:cubicBezTo>
                  <a:lnTo>
                    <a:pt x="314" y="40"/>
                  </a:lnTo>
                  <a:close/>
                </a:path>
              </a:pathLst>
            </a:custGeom>
            <a:noFill/>
            <a:ln w="7938" cap="flat">
              <a:solidFill>
                <a:srgbClr val="D9D8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532" y="1512"/>
              <a:ext cx="3317" cy="2342"/>
            </a:xfrm>
            <a:custGeom>
              <a:avLst/>
              <a:gdLst>
                <a:gd name="T0" fmla="*/ 326 w 648"/>
                <a:gd name="T1" fmla="*/ 43 h 457"/>
                <a:gd name="T2" fmla="*/ 133 w 648"/>
                <a:gd name="T3" fmla="*/ 30 h 457"/>
                <a:gd name="T4" fmla="*/ 0 w 648"/>
                <a:gd name="T5" fmla="*/ 228 h 457"/>
                <a:gd name="T6" fmla="*/ 133 w 648"/>
                <a:gd name="T7" fmla="*/ 427 h 457"/>
                <a:gd name="T8" fmla="*/ 326 w 648"/>
                <a:gd name="T9" fmla="*/ 414 h 457"/>
                <a:gd name="T10" fmla="*/ 648 w 648"/>
                <a:gd name="T11" fmla="*/ 228 h 457"/>
                <a:gd name="T12" fmla="*/ 326 w 648"/>
                <a:gd name="T13" fmla="*/ 43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457">
                  <a:moveTo>
                    <a:pt x="326" y="43"/>
                  </a:moveTo>
                  <a:cubicBezTo>
                    <a:pt x="269" y="5"/>
                    <a:pt x="195" y="0"/>
                    <a:pt x="133" y="30"/>
                  </a:cubicBezTo>
                  <a:cubicBezTo>
                    <a:pt x="54" y="69"/>
                    <a:pt x="0" y="143"/>
                    <a:pt x="0" y="228"/>
                  </a:cubicBezTo>
                  <a:cubicBezTo>
                    <a:pt x="0" y="314"/>
                    <a:pt x="54" y="388"/>
                    <a:pt x="133" y="427"/>
                  </a:cubicBezTo>
                  <a:cubicBezTo>
                    <a:pt x="195" y="457"/>
                    <a:pt x="269" y="452"/>
                    <a:pt x="326" y="414"/>
                  </a:cubicBezTo>
                  <a:cubicBezTo>
                    <a:pt x="648" y="228"/>
                    <a:pt x="648" y="228"/>
                    <a:pt x="648" y="228"/>
                  </a:cubicBezTo>
                  <a:lnTo>
                    <a:pt x="326" y="43"/>
                  </a:lnTo>
                  <a:close/>
                </a:path>
              </a:pathLst>
            </a:custGeom>
            <a:noFill/>
            <a:ln w="7938" cap="flat">
              <a:solidFill>
                <a:srgbClr val="DBDAD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476" y="1476"/>
              <a:ext cx="3373" cy="2414"/>
            </a:xfrm>
            <a:custGeom>
              <a:avLst/>
              <a:gdLst>
                <a:gd name="T0" fmla="*/ 337 w 659"/>
                <a:gd name="T1" fmla="*/ 45 h 471"/>
                <a:gd name="T2" fmla="*/ 137 w 659"/>
                <a:gd name="T3" fmla="*/ 32 h 471"/>
                <a:gd name="T4" fmla="*/ 0 w 659"/>
                <a:gd name="T5" fmla="*/ 235 h 471"/>
                <a:gd name="T6" fmla="*/ 137 w 659"/>
                <a:gd name="T7" fmla="*/ 439 h 471"/>
                <a:gd name="T8" fmla="*/ 337 w 659"/>
                <a:gd name="T9" fmla="*/ 426 h 471"/>
                <a:gd name="T10" fmla="*/ 659 w 659"/>
                <a:gd name="T11" fmla="*/ 235 h 471"/>
                <a:gd name="T12" fmla="*/ 337 w 659"/>
                <a:gd name="T13" fmla="*/ 4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9" h="471">
                  <a:moveTo>
                    <a:pt x="337" y="45"/>
                  </a:moveTo>
                  <a:cubicBezTo>
                    <a:pt x="278" y="5"/>
                    <a:pt x="201" y="0"/>
                    <a:pt x="137" y="32"/>
                  </a:cubicBezTo>
                  <a:cubicBezTo>
                    <a:pt x="55" y="72"/>
                    <a:pt x="0" y="148"/>
                    <a:pt x="0" y="235"/>
                  </a:cubicBezTo>
                  <a:cubicBezTo>
                    <a:pt x="0" y="323"/>
                    <a:pt x="55" y="399"/>
                    <a:pt x="137" y="439"/>
                  </a:cubicBezTo>
                  <a:cubicBezTo>
                    <a:pt x="201" y="471"/>
                    <a:pt x="278" y="466"/>
                    <a:pt x="337" y="426"/>
                  </a:cubicBezTo>
                  <a:cubicBezTo>
                    <a:pt x="659" y="235"/>
                    <a:pt x="659" y="235"/>
                    <a:pt x="659" y="235"/>
                  </a:cubicBezTo>
                  <a:lnTo>
                    <a:pt x="337" y="45"/>
                  </a:lnTo>
                  <a:close/>
                </a:path>
              </a:pathLst>
            </a:custGeom>
            <a:noFill/>
            <a:ln w="7938" cap="flat">
              <a:solidFill>
                <a:srgbClr val="DDDD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19" y="1440"/>
              <a:ext cx="3430" cy="2486"/>
            </a:xfrm>
            <a:custGeom>
              <a:avLst/>
              <a:gdLst>
                <a:gd name="T0" fmla="*/ 348 w 670"/>
                <a:gd name="T1" fmla="*/ 47 h 485"/>
                <a:gd name="T2" fmla="*/ 141 w 670"/>
                <a:gd name="T3" fmla="*/ 33 h 485"/>
                <a:gd name="T4" fmla="*/ 0 w 670"/>
                <a:gd name="T5" fmla="*/ 242 h 485"/>
                <a:gd name="T6" fmla="*/ 141 w 670"/>
                <a:gd name="T7" fmla="*/ 452 h 485"/>
                <a:gd name="T8" fmla="*/ 348 w 670"/>
                <a:gd name="T9" fmla="*/ 438 h 485"/>
                <a:gd name="T10" fmla="*/ 670 w 670"/>
                <a:gd name="T11" fmla="*/ 242 h 485"/>
                <a:gd name="T12" fmla="*/ 348 w 670"/>
                <a:gd name="T13" fmla="*/ 4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0" h="485">
                  <a:moveTo>
                    <a:pt x="348" y="47"/>
                  </a:moveTo>
                  <a:cubicBezTo>
                    <a:pt x="287" y="6"/>
                    <a:pt x="207" y="0"/>
                    <a:pt x="141" y="33"/>
                  </a:cubicBezTo>
                  <a:cubicBezTo>
                    <a:pt x="56" y="74"/>
                    <a:pt x="0" y="153"/>
                    <a:pt x="0" y="242"/>
                  </a:cubicBezTo>
                  <a:cubicBezTo>
                    <a:pt x="0" y="332"/>
                    <a:pt x="56" y="410"/>
                    <a:pt x="141" y="452"/>
                  </a:cubicBezTo>
                  <a:cubicBezTo>
                    <a:pt x="207" y="485"/>
                    <a:pt x="287" y="479"/>
                    <a:pt x="348" y="438"/>
                  </a:cubicBezTo>
                  <a:cubicBezTo>
                    <a:pt x="670" y="242"/>
                    <a:pt x="670" y="242"/>
                    <a:pt x="670" y="242"/>
                  </a:cubicBezTo>
                  <a:lnTo>
                    <a:pt x="348" y="47"/>
                  </a:lnTo>
                  <a:close/>
                </a:path>
              </a:pathLst>
            </a:custGeom>
            <a:noFill/>
            <a:ln w="7938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358" y="1405"/>
              <a:ext cx="3491" cy="2557"/>
            </a:xfrm>
            <a:custGeom>
              <a:avLst/>
              <a:gdLst>
                <a:gd name="T0" fmla="*/ 360 w 682"/>
                <a:gd name="T1" fmla="*/ 50 h 499"/>
                <a:gd name="T2" fmla="*/ 145 w 682"/>
                <a:gd name="T3" fmla="*/ 34 h 499"/>
                <a:gd name="T4" fmla="*/ 0 w 682"/>
                <a:gd name="T5" fmla="*/ 249 h 499"/>
                <a:gd name="T6" fmla="*/ 145 w 682"/>
                <a:gd name="T7" fmla="*/ 465 h 499"/>
                <a:gd name="T8" fmla="*/ 360 w 682"/>
                <a:gd name="T9" fmla="*/ 449 h 499"/>
                <a:gd name="T10" fmla="*/ 682 w 682"/>
                <a:gd name="T11" fmla="*/ 249 h 499"/>
                <a:gd name="T12" fmla="*/ 360 w 682"/>
                <a:gd name="T13" fmla="*/ 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499">
                  <a:moveTo>
                    <a:pt x="360" y="50"/>
                  </a:moveTo>
                  <a:cubicBezTo>
                    <a:pt x="296" y="6"/>
                    <a:pt x="214" y="0"/>
                    <a:pt x="145" y="34"/>
                  </a:cubicBezTo>
                  <a:cubicBezTo>
                    <a:pt x="59" y="77"/>
                    <a:pt x="0" y="157"/>
                    <a:pt x="0" y="249"/>
                  </a:cubicBezTo>
                  <a:cubicBezTo>
                    <a:pt x="0" y="342"/>
                    <a:pt x="59" y="422"/>
                    <a:pt x="145" y="465"/>
                  </a:cubicBezTo>
                  <a:cubicBezTo>
                    <a:pt x="214" y="499"/>
                    <a:pt x="296" y="492"/>
                    <a:pt x="360" y="449"/>
                  </a:cubicBezTo>
                  <a:cubicBezTo>
                    <a:pt x="682" y="249"/>
                    <a:pt x="682" y="249"/>
                    <a:pt x="682" y="249"/>
                  </a:cubicBezTo>
                  <a:lnTo>
                    <a:pt x="360" y="50"/>
                  </a:lnTo>
                  <a:close/>
                </a:path>
              </a:pathLst>
            </a:custGeom>
            <a:noFill/>
            <a:ln w="7938" cap="flat">
              <a:solidFill>
                <a:srgbClr val="E2E1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302" y="1369"/>
              <a:ext cx="3547" cy="2629"/>
            </a:xfrm>
            <a:custGeom>
              <a:avLst/>
              <a:gdLst>
                <a:gd name="T0" fmla="*/ 371 w 693"/>
                <a:gd name="T1" fmla="*/ 52 h 513"/>
                <a:gd name="T2" fmla="*/ 149 w 693"/>
                <a:gd name="T3" fmla="*/ 36 h 513"/>
                <a:gd name="T4" fmla="*/ 0 w 693"/>
                <a:gd name="T5" fmla="*/ 256 h 513"/>
                <a:gd name="T6" fmla="*/ 149 w 693"/>
                <a:gd name="T7" fmla="*/ 477 h 513"/>
                <a:gd name="T8" fmla="*/ 371 w 693"/>
                <a:gd name="T9" fmla="*/ 461 h 513"/>
                <a:gd name="T10" fmla="*/ 693 w 693"/>
                <a:gd name="T11" fmla="*/ 256 h 513"/>
                <a:gd name="T12" fmla="*/ 371 w 693"/>
                <a:gd name="T13" fmla="*/ 5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513">
                  <a:moveTo>
                    <a:pt x="371" y="52"/>
                  </a:moveTo>
                  <a:cubicBezTo>
                    <a:pt x="305" y="7"/>
                    <a:pt x="220" y="0"/>
                    <a:pt x="149" y="36"/>
                  </a:cubicBezTo>
                  <a:cubicBezTo>
                    <a:pt x="60" y="80"/>
                    <a:pt x="0" y="162"/>
                    <a:pt x="0" y="256"/>
                  </a:cubicBezTo>
                  <a:cubicBezTo>
                    <a:pt x="0" y="351"/>
                    <a:pt x="60" y="433"/>
                    <a:pt x="149" y="477"/>
                  </a:cubicBezTo>
                  <a:cubicBezTo>
                    <a:pt x="220" y="513"/>
                    <a:pt x="305" y="506"/>
                    <a:pt x="371" y="461"/>
                  </a:cubicBezTo>
                  <a:cubicBezTo>
                    <a:pt x="693" y="256"/>
                    <a:pt x="693" y="256"/>
                    <a:pt x="693" y="256"/>
                  </a:cubicBezTo>
                  <a:lnTo>
                    <a:pt x="371" y="52"/>
                  </a:lnTo>
                  <a:close/>
                </a:path>
              </a:pathLst>
            </a:custGeom>
            <a:noFill/>
            <a:ln w="7938" cap="flat">
              <a:solidFill>
                <a:srgbClr val="E4E3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240" y="1333"/>
              <a:ext cx="3609" cy="2701"/>
            </a:xfrm>
            <a:custGeom>
              <a:avLst/>
              <a:gdLst>
                <a:gd name="T0" fmla="*/ 383 w 705"/>
                <a:gd name="T1" fmla="*/ 54 h 527"/>
                <a:gd name="T2" fmla="*/ 153 w 705"/>
                <a:gd name="T3" fmla="*/ 37 h 527"/>
                <a:gd name="T4" fmla="*/ 0 w 705"/>
                <a:gd name="T5" fmla="*/ 263 h 527"/>
                <a:gd name="T6" fmla="*/ 153 w 705"/>
                <a:gd name="T7" fmla="*/ 490 h 527"/>
                <a:gd name="T8" fmla="*/ 383 w 705"/>
                <a:gd name="T9" fmla="*/ 473 h 527"/>
                <a:gd name="T10" fmla="*/ 705 w 705"/>
                <a:gd name="T11" fmla="*/ 263 h 527"/>
                <a:gd name="T12" fmla="*/ 383 w 705"/>
                <a:gd name="T13" fmla="*/ 5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527">
                  <a:moveTo>
                    <a:pt x="383" y="54"/>
                  </a:moveTo>
                  <a:cubicBezTo>
                    <a:pt x="315" y="7"/>
                    <a:pt x="227" y="0"/>
                    <a:pt x="153" y="37"/>
                  </a:cubicBezTo>
                  <a:cubicBezTo>
                    <a:pt x="62" y="82"/>
                    <a:pt x="0" y="167"/>
                    <a:pt x="0" y="263"/>
                  </a:cubicBezTo>
                  <a:cubicBezTo>
                    <a:pt x="0" y="360"/>
                    <a:pt x="62" y="445"/>
                    <a:pt x="153" y="490"/>
                  </a:cubicBezTo>
                  <a:cubicBezTo>
                    <a:pt x="227" y="527"/>
                    <a:pt x="315" y="519"/>
                    <a:pt x="383" y="473"/>
                  </a:cubicBezTo>
                  <a:cubicBezTo>
                    <a:pt x="705" y="263"/>
                    <a:pt x="705" y="263"/>
                    <a:pt x="705" y="263"/>
                  </a:cubicBezTo>
                  <a:lnTo>
                    <a:pt x="383" y="54"/>
                  </a:lnTo>
                  <a:close/>
                </a:path>
              </a:pathLst>
            </a:custGeom>
            <a:noFill/>
            <a:ln w="7938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8"/>
            <p:cNvSpPr>
              <a:spLocks/>
            </p:cNvSpPr>
            <p:nvPr/>
          </p:nvSpPr>
          <p:spPr bwMode="auto">
            <a:xfrm>
              <a:off x="184" y="1302"/>
              <a:ext cx="3665" cy="2762"/>
            </a:xfrm>
            <a:custGeom>
              <a:avLst/>
              <a:gdLst>
                <a:gd name="T0" fmla="*/ 394 w 716"/>
                <a:gd name="T1" fmla="*/ 55 h 539"/>
                <a:gd name="T2" fmla="*/ 157 w 716"/>
                <a:gd name="T3" fmla="*/ 37 h 539"/>
                <a:gd name="T4" fmla="*/ 0 w 716"/>
                <a:gd name="T5" fmla="*/ 269 h 539"/>
                <a:gd name="T6" fmla="*/ 157 w 716"/>
                <a:gd name="T7" fmla="*/ 502 h 539"/>
                <a:gd name="T8" fmla="*/ 394 w 716"/>
                <a:gd name="T9" fmla="*/ 484 h 539"/>
                <a:gd name="T10" fmla="*/ 716 w 716"/>
                <a:gd name="T11" fmla="*/ 269 h 539"/>
                <a:gd name="T12" fmla="*/ 394 w 716"/>
                <a:gd name="T13" fmla="*/ 5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539">
                  <a:moveTo>
                    <a:pt x="394" y="55"/>
                  </a:moveTo>
                  <a:cubicBezTo>
                    <a:pt x="324" y="7"/>
                    <a:pt x="233" y="0"/>
                    <a:pt x="157" y="37"/>
                  </a:cubicBezTo>
                  <a:cubicBezTo>
                    <a:pt x="63" y="84"/>
                    <a:pt x="0" y="170"/>
                    <a:pt x="0" y="269"/>
                  </a:cubicBezTo>
                  <a:cubicBezTo>
                    <a:pt x="0" y="369"/>
                    <a:pt x="63" y="455"/>
                    <a:pt x="157" y="502"/>
                  </a:cubicBezTo>
                  <a:cubicBezTo>
                    <a:pt x="233" y="539"/>
                    <a:pt x="324" y="532"/>
                    <a:pt x="394" y="484"/>
                  </a:cubicBezTo>
                  <a:cubicBezTo>
                    <a:pt x="716" y="269"/>
                    <a:pt x="716" y="269"/>
                    <a:pt x="716" y="269"/>
                  </a:cubicBezTo>
                  <a:lnTo>
                    <a:pt x="394" y="55"/>
                  </a:lnTo>
                  <a:close/>
                </a:path>
              </a:pathLst>
            </a:custGeom>
            <a:noFill/>
            <a:ln w="7938" cap="flat">
              <a:solidFill>
                <a:srgbClr val="E9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9"/>
            <p:cNvSpPr>
              <a:spLocks/>
            </p:cNvSpPr>
            <p:nvPr/>
          </p:nvSpPr>
          <p:spPr bwMode="auto">
            <a:xfrm>
              <a:off x="128" y="1266"/>
              <a:ext cx="3721" cy="2834"/>
            </a:xfrm>
            <a:custGeom>
              <a:avLst/>
              <a:gdLst>
                <a:gd name="T0" fmla="*/ 405 w 727"/>
                <a:gd name="T1" fmla="*/ 58 h 553"/>
                <a:gd name="T2" fmla="*/ 161 w 727"/>
                <a:gd name="T3" fmla="*/ 39 h 553"/>
                <a:gd name="T4" fmla="*/ 0 w 727"/>
                <a:gd name="T5" fmla="*/ 276 h 553"/>
                <a:gd name="T6" fmla="*/ 161 w 727"/>
                <a:gd name="T7" fmla="*/ 514 h 553"/>
                <a:gd name="T8" fmla="*/ 405 w 727"/>
                <a:gd name="T9" fmla="*/ 495 h 553"/>
                <a:gd name="T10" fmla="*/ 727 w 727"/>
                <a:gd name="T11" fmla="*/ 276 h 553"/>
                <a:gd name="T12" fmla="*/ 405 w 727"/>
                <a:gd name="T13" fmla="*/ 58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553">
                  <a:moveTo>
                    <a:pt x="405" y="58"/>
                  </a:moveTo>
                  <a:cubicBezTo>
                    <a:pt x="333" y="7"/>
                    <a:pt x="239" y="0"/>
                    <a:pt x="161" y="39"/>
                  </a:cubicBezTo>
                  <a:cubicBezTo>
                    <a:pt x="64" y="86"/>
                    <a:pt x="0" y="175"/>
                    <a:pt x="0" y="276"/>
                  </a:cubicBezTo>
                  <a:cubicBezTo>
                    <a:pt x="0" y="378"/>
                    <a:pt x="64" y="467"/>
                    <a:pt x="161" y="514"/>
                  </a:cubicBezTo>
                  <a:cubicBezTo>
                    <a:pt x="239" y="553"/>
                    <a:pt x="333" y="545"/>
                    <a:pt x="405" y="495"/>
                  </a:cubicBezTo>
                  <a:cubicBezTo>
                    <a:pt x="727" y="276"/>
                    <a:pt x="727" y="276"/>
                    <a:pt x="727" y="276"/>
                  </a:cubicBezTo>
                  <a:lnTo>
                    <a:pt x="405" y="58"/>
                  </a:lnTo>
                  <a:close/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0"/>
            <p:cNvSpPr>
              <a:spLocks/>
            </p:cNvSpPr>
            <p:nvPr/>
          </p:nvSpPr>
          <p:spPr bwMode="auto">
            <a:xfrm>
              <a:off x="66" y="1230"/>
              <a:ext cx="3783" cy="2906"/>
            </a:xfrm>
            <a:custGeom>
              <a:avLst/>
              <a:gdLst>
                <a:gd name="T0" fmla="*/ 417 w 739"/>
                <a:gd name="T1" fmla="*/ 60 h 567"/>
                <a:gd name="T2" fmla="*/ 165 w 739"/>
                <a:gd name="T3" fmla="*/ 40 h 567"/>
                <a:gd name="T4" fmla="*/ 0 w 739"/>
                <a:gd name="T5" fmla="*/ 283 h 567"/>
                <a:gd name="T6" fmla="*/ 165 w 739"/>
                <a:gd name="T7" fmla="*/ 527 h 567"/>
                <a:gd name="T8" fmla="*/ 417 w 739"/>
                <a:gd name="T9" fmla="*/ 507 h 567"/>
                <a:gd name="T10" fmla="*/ 739 w 739"/>
                <a:gd name="T11" fmla="*/ 283 h 567"/>
                <a:gd name="T12" fmla="*/ 417 w 739"/>
                <a:gd name="T13" fmla="*/ 6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9" h="567">
                  <a:moveTo>
                    <a:pt x="417" y="60"/>
                  </a:moveTo>
                  <a:cubicBezTo>
                    <a:pt x="343" y="8"/>
                    <a:pt x="246" y="0"/>
                    <a:pt x="165" y="40"/>
                  </a:cubicBezTo>
                  <a:cubicBezTo>
                    <a:pt x="67" y="89"/>
                    <a:pt x="0" y="180"/>
                    <a:pt x="0" y="283"/>
                  </a:cubicBezTo>
                  <a:cubicBezTo>
                    <a:pt x="0" y="387"/>
                    <a:pt x="67" y="478"/>
                    <a:pt x="165" y="527"/>
                  </a:cubicBezTo>
                  <a:cubicBezTo>
                    <a:pt x="246" y="567"/>
                    <a:pt x="343" y="559"/>
                    <a:pt x="417" y="507"/>
                  </a:cubicBezTo>
                  <a:cubicBezTo>
                    <a:pt x="739" y="283"/>
                    <a:pt x="739" y="283"/>
                    <a:pt x="739" y="283"/>
                  </a:cubicBezTo>
                  <a:lnTo>
                    <a:pt x="417" y="60"/>
                  </a:lnTo>
                  <a:close/>
                </a:path>
              </a:pathLst>
            </a:custGeom>
            <a:noFill/>
            <a:ln w="7938" cap="flat">
              <a:solidFill>
                <a:srgbClr val="EDED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1"/>
            <p:cNvSpPr>
              <a:spLocks/>
            </p:cNvSpPr>
            <p:nvPr/>
          </p:nvSpPr>
          <p:spPr bwMode="auto">
            <a:xfrm>
              <a:off x="10" y="1194"/>
              <a:ext cx="3839" cy="2978"/>
            </a:xfrm>
            <a:custGeom>
              <a:avLst/>
              <a:gdLst>
                <a:gd name="T0" fmla="*/ 428 w 750"/>
                <a:gd name="T1" fmla="*/ 62 h 581"/>
                <a:gd name="T2" fmla="*/ 169 w 750"/>
                <a:gd name="T3" fmla="*/ 41 h 581"/>
                <a:gd name="T4" fmla="*/ 0 w 750"/>
                <a:gd name="T5" fmla="*/ 290 h 581"/>
                <a:gd name="T6" fmla="*/ 169 w 750"/>
                <a:gd name="T7" fmla="*/ 540 h 581"/>
                <a:gd name="T8" fmla="*/ 428 w 750"/>
                <a:gd name="T9" fmla="*/ 519 h 581"/>
                <a:gd name="T10" fmla="*/ 750 w 750"/>
                <a:gd name="T11" fmla="*/ 290 h 581"/>
                <a:gd name="T12" fmla="*/ 428 w 750"/>
                <a:gd name="T13" fmla="*/ 6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0" h="581">
                  <a:moveTo>
                    <a:pt x="428" y="62"/>
                  </a:moveTo>
                  <a:cubicBezTo>
                    <a:pt x="352" y="8"/>
                    <a:pt x="252" y="0"/>
                    <a:pt x="169" y="41"/>
                  </a:cubicBezTo>
                  <a:cubicBezTo>
                    <a:pt x="68" y="92"/>
                    <a:pt x="0" y="184"/>
                    <a:pt x="0" y="290"/>
                  </a:cubicBezTo>
                  <a:cubicBezTo>
                    <a:pt x="0" y="397"/>
                    <a:pt x="68" y="489"/>
                    <a:pt x="169" y="540"/>
                  </a:cubicBezTo>
                  <a:cubicBezTo>
                    <a:pt x="252" y="581"/>
                    <a:pt x="352" y="572"/>
                    <a:pt x="428" y="519"/>
                  </a:cubicBezTo>
                  <a:cubicBezTo>
                    <a:pt x="750" y="290"/>
                    <a:pt x="750" y="290"/>
                    <a:pt x="750" y="290"/>
                  </a:cubicBezTo>
                  <a:lnTo>
                    <a:pt x="428" y="62"/>
                  </a:lnTo>
                  <a:close/>
                </a:path>
              </a:pathLst>
            </a:custGeom>
            <a:noFill/>
            <a:ln w="7938" cap="flat">
              <a:solidFill>
                <a:srgbClr val="EF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2"/>
            <p:cNvSpPr>
              <a:spLocks/>
            </p:cNvSpPr>
            <p:nvPr/>
          </p:nvSpPr>
          <p:spPr bwMode="auto">
            <a:xfrm>
              <a:off x="3849" y="2102"/>
              <a:ext cx="2324" cy="1163"/>
            </a:xfrm>
            <a:custGeom>
              <a:avLst/>
              <a:gdLst>
                <a:gd name="T0" fmla="*/ 320 w 454"/>
                <a:gd name="T1" fmla="*/ 8 h 227"/>
                <a:gd name="T2" fmla="*/ 389 w 454"/>
                <a:gd name="T3" fmla="*/ 11 h 227"/>
                <a:gd name="T4" fmla="*/ 454 w 454"/>
                <a:gd name="T5" fmla="*/ 113 h 227"/>
                <a:gd name="T6" fmla="*/ 389 w 454"/>
                <a:gd name="T7" fmla="*/ 216 h 227"/>
                <a:gd name="T8" fmla="*/ 320 w 454"/>
                <a:gd name="T9" fmla="*/ 219 h 227"/>
                <a:gd name="T10" fmla="*/ 0 w 454"/>
                <a:gd name="T11" fmla="*/ 113 h 227"/>
                <a:gd name="T12" fmla="*/ 320 w 454"/>
                <a:gd name="T13" fmla="*/ 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4" h="227">
                  <a:moveTo>
                    <a:pt x="320" y="8"/>
                  </a:moveTo>
                  <a:cubicBezTo>
                    <a:pt x="342" y="0"/>
                    <a:pt x="367" y="1"/>
                    <a:pt x="389" y="11"/>
                  </a:cubicBezTo>
                  <a:cubicBezTo>
                    <a:pt x="427" y="29"/>
                    <a:pt x="454" y="68"/>
                    <a:pt x="454" y="113"/>
                  </a:cubicBezTo>
                  <a:cubicBezTo>
                    <a:pt x="454" y="159"/>
                    <a:pt x="427" y="198"/>
                    <a:pt x="389" y="216"/>
                  </a:cubicBezTo>
                  <a:cubicBezTo>
                    <a:pt x="367" y="226"/>
                    <a:pt x="342" y="227"/>
                    <a:pt x="320" y="219"/>
                  </a:cubicBezTo>
                  <a:cubicBezTo>
                    <a:pt x="0" y="113"/>
                    <a:pt x="0" y="113"/>
                    <a:pt x="0" y="113"/>
                  </a:cubicBezTo>
                  <a:lnTo>
                    <a:pt x="320" y="8"/>
                  </a:lnTo>
                  <a:close/>
                </a:path>
              </a:pathLst>
            </a:custGeom>
            <a:noFill/>
            <a:ln w="7938" cap="flat">
              <a:solidFill>
                <a:srgbClr val="B5B5B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3"/>
            <p:cNvSpPr>
              <a:spLocks/>
            </p:cNvSpPr>
            <p:nvPr/>
          </p:nvSpPr>
          <p:spPr bwMode="auto">
            <a:xfrm>
              <a:off x="3849" y="2071"/>
              <a:ext cx="2380" cy="1225"/>
            </a:xfrm>
            <a:custGeom>
              <a:avLst/>
              <a:gdLst>
                <a:gd name="T0" fmla="*/ 320 w 465"/>
                <a:gd name="T1" fmla="*/ 9 h 239"/>
                <a:gd name="T2" fmla="*/ 396 w 465"/>
                <a:gd name="T3" fmla="*/ 12 h 239"/>
                <a:gd name="T4" fmla="*/ 465 w 465"/>
                <a:gd name="T5" fmla="*/ 119 h 239"/>
                <a:gd name="T6" fmla="*/ 396 w 465"/>
                <a:gd name="T7" fmla="*/ 227 h 239"/>
                <a:gd name="T8" fmla="*/ 320 w 465"/>
                <a:gd name="T9" fmla="*/ 230 h 239"/>
                <a:gd name="T10" fmla="*/ 0 w 465"/>
                <a:gd name="T11" fmla="*/ 119 h 239"/>
                <a:gd name="T12" fmla="*/ 320 w 465"/>
                <a:gd name="T13" fmla="*/ 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5" h="239">
                  <a:moveTo>
                    <a:pt x="320" y="9"/>
                  </a:moveTo>
                  <a:cubicBezTo>
                    <a:pt x="345" y="0"/>
                    <a:pt x="372" y="0"/>
                    <a:pt x="396" y="12"/>
                  </a:cubicBezTo>
                  <a:cubicBezTo>
                    <a:pt x="437" y="31"/>
                    <a:pt x="465" y="72"/>
                    <a:pt x="465" y="119"/>
                  </a:cubicBezTo>
                  <a:cubicBezTo>
                    <a:pt x="465" y="167"/>
                    <a:pt x="437" y="208"/>
                    <a:pt x="396" y="227"/>
                  </a:cubicBezTo>
                  <a:cubicBezTo>
                    <a:pt x="372" y="239"/>
                    <a:pt x="345" y="239"/>
                    <a:pt x="320" y="230"/>
                  </a:cubicBezTo>
                  <a:cubicBezTo>
                    <a:pt x="0" y="119"/>
                    <a:pt x="0" y="119"/>
                    <a:pt x="0" y="119"/>
                  </a:cubicBezTo>
                  <a:lnTo>
                    <a:pt x="320" y="9"/>
                  </a:lnTo>
                  <a:close/>
                </a:path>
              </a:pathLst>
            </a:custGeom>
            <a:noFill/>
            <a:ln w="7938" cap="flat">
              <a:solidFill>
                <a:srgbClr val="B8B7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4"/>
            <p:cNvSpPr>
              <a:spLocks/>
            </p:cNvSpPr>
            <p:nvPr/>
          </p:nvSpPr>
          <p:spPr bwMode="auto">
            <a:xfrm>
              <a:off x="3849" y="2035"/>
              <a:ext cx="2436" cy="1297"/>
            </a:xfrm>
            <a:custGeom>
              <a:avLst/>
              <a:gdLst>
                <a:gd name="T0" fmla="*/ 320 w 476"/>
                <a:gd name="T1" fmla="*/ 11 h 253"/>
                <a:gd name="T2" fmla="*/ 403 w 476"/>
                <a:gd name="T3" fmla="*/ 13 h 253"/>
                <a:gd name="T4" fmla="*/ 476 w 476"/>
                <a:gd name="T5" fmla="*/ 126 h 253"/>
                <a:gd name="T6" fmla="*/ 403 w 476"/>
                <a:gd name="T7" fmla="*/ 240 h 253"/>
                <a:gd name="T8" fmla="*/ 320 w 476"/>
                <a:gd name="T9" fmla="*/ 242 h 253"/>
                <a:gd name="T10" fmla="*/ 0 w 476"/>
                <a:gd name="T11" fmla="*/ 126 h 253"/>
                <a:gd name="T12" fmla="*/ 320 w 476"/>
                <a:gd name="T13" fmla="*/ 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6" h="253">
                  <a:moveTo>
                    <a:pt x="320" y="11"/>
                  </a:moveTo>
                  <a:cubicBezTo>
                    <a:pt x="347" y="0"/>
                    <a:pt x="377" y="1"/>
                    <a:pt x="403" y="13"/>
                  </a:cubicBezTo>
                  <a:cubicBezTo>
                    <a:pt x="447" y="34"/>
                    <a:pt x="476" y="77"/>
                    <a:pt x="476" y="126"/>
                  </a:cubicBezTo>
                  <a:cubicBezTo>
                    <a:pt x="476" y="176"/>
                    <a:pt x="447" y="219"/>
                    <a:pt x="403" y="240"/>
                  </a:cubicBezTo>
                  <a:cubicBezTo>
                    <a:pt x="377" y="252"/>
                    <a:pt x="347" y="253"/>
                    <a:pt x="320" y="242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320" y="11"/>
                  </a:lnTo>
                  <a:close/>
                </a:path>
              </a:pathLst>
            </a:custGeom>
            <a:noFill/>
            <a:ln w="7938" cap="flat">
              <a:solidFill>
                <a:srgbClr val="BAB9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5"/>
            <p:cNvSpPr>
              <a:spLocks/>
            </p:cNvSpPr>
            <p:nvPr/>
          </p:nvSpPr>
          <p:spPr bwMode="auto">
            <a:xfrm>
              <a:off x="3849" y="2004"/>
              <a:ext cx="2498" cy="1358"/>
            </a:xfrm>
            <a:custGeom>
              <a:avLst/>
              <a:gdLst>
                <a:gd name="T0" fmla="*/ 320 w 488"/>
                <a:gd name="T1" fmla="*/ 13 h 265"/>
                <a:gd name="T2" fmla="*/ 411 w 488"/>
                <a:gd name="T3" fmla="*/ 13 h 265"/>
                <a:gd name="T4" fmla="*/ 488 w 488"/>
                <a:gd name="T5" fmla="*/ 132 h 265"/>
                <a:gd name="T6" fmla="*/ 411 w 488"/>
                <a:gd name="T7" fmla="*/ 252 h 265"/>
                <a:gd name="T8" fmla="*/ 320 w 488"/>
                <a:gd name="T9" fmla="*/ 252 h 265"/>
                <a:gd name="T10" fmla="*/ 0 w 488"/>
                <a:gd name="T11" fmla="*/ 132 h 265"/>
                <a:gd name="T12" fmla="*/ 320 w 488"/>
                <a:gd name="T13" fmla="*/ 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8" h="265">
                  <a:moveTo>
                    <a:pt x="320" y="13"/>
                  </a:moveTo>
                  <a:cubicBezTo>
                    <a:pt x="349" y="0"/>
                    <a:pt x="382" y="0"/>
                    <a:pt x="411" y="13"/>
                  </a:cubicBezTo>
                  <a:cubicBezTo>
                    <a:pt x="456" y="35"/>
                    <a:pt x="488" y="80"/>
                    <a:pt x="488" y="132"/>
                  </a:cubicBezTo>
                  <a:cubicBezTo>
                    <a:pt x="488" y="185"/>
                    <a:pt x="456" y="230"/>
                    <a:pt x="411" y="252"/>
                  </a:cubicBezTo>
                  <a:cubicBezTo>
                    <a:pt x="382" y="265"/>
                    <a:pt x="349" y="265"/>
                    <a:pt x="320" y="252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320" y="13"/>
                  </a:lnTo>
                  <a:close/>
                </a:path>
              </a:pathLst>
            </a:custGeom>
            <a:noFill/>
            <a:ln w="7938" cap="flat">
              <a:solidFill>
                <a:srgbClr val="BCBB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6"/>
            <p:cNvSpPr>
              <a:spLocks/>
            </p:cNvSpPr>
            <p:nvPr/>
          </p:nvSpPr>
          <p:spPr bwMode="auto">
            <a:xfrm>
              <a:off x="3849" y="1968"/>
              <a:ext cx="2554" cy="1430"/>
            </a:xfrm>
            <a:custGeom>
              <a:avLst/>
              <a:gdLst>
                <a:gd name="T0" fmla="*/ 320 w 499"/>
                <a:gd name="T1" fmla="*/ 15 h 279"/>
                <a:gd name="T2" fmla="*/ 418 w 499"/>
                <a:gd name="T3" fmla="*/ 15 h 279"/>
                <a:gd name="T4" fmla="*/ 499 w 499"/>
                <a:gd name="T5" fmla="*/ 139 h 279"/>
                <a:gd name="T6" fmla="*/ 418 w 499"/>
                <a:gd name="T7" fmla="*/ 264 h 279"/>
                <a:gd name="T8" fmla="*/ 320 w 499"/>
                <a:gd name="T9" fmla="*/ 264 h 279"/>
                <a:gd name="T10" fmla="*/ 0 w 499"/>
                <a:gd name="T11" fmla="*/ 139 h 279"/>
                <a:gd name="T12" fmla="*/ 320 w 499"/>
                <a:gd name="T13" fmla="*/ 1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9" h="279">
                  <a:moveTo>
                    <a:pt x="320" y="15"/>
                  </a:moveTo>
                  <a:cubicBezTo>
                    <a:pt x="351" y="0"/>
                    <a:pt x="387" y="0"/>
                    <a:pt x="418" y="15"/>
                  </a:cubicBezTo>
                  <a:cubicBezTo>
                    <a:pt x="466" y="38"/>
                    <a:pt x="499" y="85"/>
                    <a:pt x="499" y="139"/>
                  </a:cubicBezTo>
                  <a:cubicBezTo>
                    <a:pt x="499" y="194"/>
                    <a:pt x="466" y="241"/>
                    <a:pt x="418" y="264"/>
                  </a:cubicBezTo>
                  <a:cubicBezTo>
                    <a:pt x="387" y="279"/>
                    <a:pt x="351" y="279"/>
                    <a:pt x="320" y="264"/>
                  </a:cubicBezTo>
                  <a:cubicBezTo>
                    <a:pt x="0" y="139"/>
                    <a:pt x="0" y="139"/>
                    <a:pt x="0" y="139"/>
                  </a:cubicBezTo>
                  <a:lnTo>
                    <a:pt x="320" y="15"/>
                  </a:lnTo>
                  <a:close/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7"/>
            <p:cNvSpPr>
              <a:spLocks/>
            </p:cNvSpPr>
            <p:nvPr/>
          </p:nvSpPr>
          <p:spPr bwMode="auto">
            <a:xfrm>
              <a:off x="3849" y="1932"/>
              <a:ext cx="2615" cy="1502"/>
            </a:xfrm>
            <a:custGeom>
              <a:avLst/>
              <a:gdLst>
                <a:gd name="T0" fmla="*/ 320 w 511"/>
                <a:gd name="T1" fmla="*/ 17 h 293"/>
                <a:gd name="T2" fmla="*/ 426 w 511"/>
                <a:gd name="T3" fmla="*/ 16 h 293"/>
                <a:gd name="T4" fmla="*/ 511 w 511"/>
                <a:gd name="T5" fmla="*/ 146 h 293"/>
                <a:gd name="T6" fmla="*/ 426 w 511"/>
                <a:gd name="T7" fmla="*/ 277 h 293"/>
                <a:gd name="T8" fmla="*/ 320 w 511"/>
                <a:gd name="T9" fmla="*/ 276 h 293"/>
                <a:gd name="T10" fmla="*/ 0 w 511"/>
                <a:gd name="T11" fmla="*/ 146 h 293"/>
                <a:gd name="T12" fmla="*/ 320 w 511"/>
                <a:gd name="T13" fmla="*/ 17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1" h="293">
                  <a:moveTo>
                    <a:pt x="320" y="17"/>
                  </a:moveTo>
                  <a:cubicBezTo>
                    <a:pt x="353" y="1"/>
                    <a:pt x="392" y="0"/>
                    <a:pt x="426" y="16"/>
                  </a:cubicBezTo>
                  <a:cubicBezTo>
                    <a:pt x="476" y="40"/>
                    <a:pt x="511" y="90"/>
                    <a:pt x="511" y="146"/>
                  </a:cubicBezTo>
                  <a:cubicBezTo>
                    <a:pt x="511" y="203"/>
                    <a:pt x="476" y="253"/>
                    <a:pt x="426" y="277"/>
                  </a:cubicBezTo>
                  <a:cubicBezTo>
                    <a:pt x="392" y="293"/>
                    <a:pt x="353" y="292"/>
                    <a:pt x="320" y="27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320" y="17"/>
                  </a:lnTo>
                  <a:close/>
                </a:path>
              </a:pathLst>
            </a:custGeom>
            <a:noFill/>
            <a:ln w="7938" cap="flat">
              <a:solidFill>
                <a:srgbClr val="C1C0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8"/>
            <p:cNvSpPr>
              <a:spLocks/>
            </p:cNvSpPr>
            <p:nvPr/>
          </p:nvSpPr>
          <p:spPr bwMode="auto">
            <a:xfrm>
              <a:off x="3849" y="1897"/>
              <a:ext cx="2672" cy="1573"/>
            </a:xfrm>
            <a:custGeom>
              <a:avLst/>
              <a:gdLst>
                <a:gd name="T0" fmla="*/ 320 w 522"/>
                <a:gd name="T1" fmla="*/ 20 h 307"/>
                <a:gd name="T2" fmla="*/ 433 w 522"/>
                <a:gd name="T3" fmla="*/ 17 h 307"/>
                <a:gd name="T4" fmla="*/ 522 w 522"/>
                <a:gd name="T5" fmla="*/ 153 h 307"/>
                <a:gd name="T6" fmla="*/ 433 w 522"/>
                <a:gd name="T7" fmla="*/ 289 h 307"/>
                <a:gd name="T8" fmla="*/ 320 w 522"/>
                <a:gd name="T9" fmla="*/ 287 h 307"/>
                <a:gd name="T10" fmla="*/ 0 w 522"/>
                <a:gd name="T11" fmla="*/ 153 h 307"/>
                <a:gd name="T12" fmla="*/ 320 w 522"/>
                <a:gd name="T13" fmla="*/ 2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07">
                  <a:moveTo>
                    <a:pt x="320" y="20"/>
                  </a:moveTo>
                  <a:cubicBezTo>
                    <a:pt x="355" y="1"/>
                    <a:pt x="397" y="0"/>
                    <a:pt x="433" y="17"/>
                  </a:cubicBezTo>
                  <a:cubicBezTo>
                    <a:pt x="486" y="43"/>
                    <a:pt x="522" y="94"/>
                    <a:pt x="522" y="153"/>
                  </a:cubicBezTo>
                  <a:cubicBezTo>
                    <a:pt x="522" y="213"/>
                    <a:pt x="486" y="264"/>
                    <a:pt x="433" y="289"/>
                  </a:cubicBezTo>
                  <a:cubicBezTo>
                    <a:pt x="397" y="307"/>
                    <a:pt x="355" y="306"/>
                    <a:pt x="320" y="287"/>
                  </a:cubicBezTo>
                  <a:cubicBezTo>
                    <a:pt x="0" y="153"/>
                    <a:pt x="0" y="153"/>
                    <a:pt x="0" y="153"/>
                  </a:cubicBezTo>
                  <a:lnTo>
                    <a:pt x="320" y="20"/>
                  </a:lnTo>
                  <a:close/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9"/>
            <p:cNvSpPr>
              <a:spLocks/>
            </p:cNvSpPr>
            <p:nvPr/>
          </p:nvSpPr>
          <p:spPr bwMode="auto">
            <a:xfrm>
              <a:off x="3849" y="1861"/>
              <a:ext cx="2728" cy="1645"/>
            </a:xfrm>
            <a:custGeom>
              <a:avLst/>
              <a:gdLst>
                <a:gd name="T0" fmla="*/ 320 w 533"/>
                <a:gd name="T1" fmla="*/ 22 h 321"/>
                <a:gd name="T2" fmla="*/ 440 w 533"/>
                <a:gd name="T3" fmla="*/ 19 h 321"/>
                <a:gd name="T4" fmla="*/ 533 w 533"/>
                <a:gd name="T5" fmla="*/ 160 h 321"/>
                <a:gd name="T6" fmla="*/ 440 w 533"/>
                <a:gd name="T7" fmla="*/ 302 h 321"/>
                <a:gd name="T8" fmla="*/ 320 w 533"/>
                <a:gd name="T9" fmla="*/ 299 h 321"/>
                <a:gd name="T10" fmla="*/ 0 w 533"/>
                <a:gd name="T11" fmla="*/ 160 h 321"/>
                <a:gd name="T12" fmla="*/ 320 w 533"/>
                <a:gd name="T13" fmla="*/ 2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321">
                  <a:moveTo>
                    <a:pt x="320" y="22"/>
                  </a:moveTo>
                  <a:cubicBezTo>
                    <a:pt x="357" y="2"/>
                    <a:pt x="402" y="0"/>
                    <a:pt x="440" y="19"/>
                  </a:cubicBezTo>
                  <a:cubicBezTo>
                    <a:pt x="496" y="45"/>
                    <a:pt x="533" y="99"/>
                    <a:pt x="533" y="160"/>
                  </a:cubicBezTo>
                  <a:cubicBezTo>
                    <a:pt x="533" y="222"/>
                    <a:pt x="496" y="275"/>
                    <a:pt x="440" y="302"/>
                  </a:cubicBezTo>
                  <a:cubicBezTo>
                    <a:pt x="402" y="321"/>
                    <a:pt x="357" y="319"/>
                    <a:pt x="320" y="299"/>
                  </a:cubicBezTo>
                  <a:cubicBezTo>
                    <a:pt x="0" y="160"/>
                    <a:pt x="0" y="160"/>
                    <a:pt x="0" y="160"/>
                  </a:cubicBezTo>
                  <a:lnTo>
                    <a:pt x="320" y="22"/>
                  </a:lnTo>
                  <a:close/>
                </a:path>
              </a:pathLst>
            </a:custGeom>
            <a:noFill/>
            <a:ln w="7938" cap="flat">
              <a:solidFill>
                <a:srgbClr val="C5C4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0"/>
            <p:cNvSpPr>
              <a:spLocks/>
            </p:cNvSpPr>
            <p:nvPr/>
          </p:nvSpPr>
          <p:spPr bwMode="auto">
            <a:xfrm>
              <a:off x="3849" y="1825"/>
              <a:ext cx="2790" cy="1717"/>
            </a:xfrm>
            <a:custGeom>
              <a:avLst/>
              <a:gdLst>
                <a:gd name="T0" fmla="*/ 320 w 545"/>
                <a:gd name="T1" fmla="*/ 24 h 335"/>
                <a:gd name="T2" fmla="*/ 448 w 545"/>
                <a:gd name="T3" fmla="*/ 20 h 335"/>
                <a:gd name="T4" fmla="*/ 545 w 545"/>
                <a:gd name="T5" fmla="*/ 167 h 335"/>
                <a:gd name="T6" fmla="*/ 448 w 545"/>
                <a:gd name="T7" fmla="*/ 315 h 335"/>
                <a:gd name="T8" fmla="*/ 320 w 545"/>
                <a:gd name="T9" fmla="*/ 311 h 335"/>
                <a:gd name="T10" fmla="*/ 0 w 545"/>
                <a:gd name="T11" fmla="*/ 167 h 335"/>
                <a:gd name="T12" fmla="*/ 320 w 545"/>
                <a:gd name="T13" fmla="*/ 2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335">
                  <a:moveTo>
                    <a:pt x="320" y="24"/>
                  </a:moveTo>
                  <a:cubicBezTo>
                    <a:pt x="359" y="2"/>
                    <a:pt x="407" y="0"/>
                    <a:pt x="448" y="20"/>
                  </a:cubicBezTo>
                  <a:cubicBezTo>
                    <a:pt x="505" y="48"/>
                    <a:pt x="545" y="104"/>
                    <a:pt x="545" y="167"/>
                  </a:cubicBezTo>
                  <a:cubicBezTo>
                    <a:pt x="545" y="231"/>
                    <a:pt x="505" y="287"/>
                    <a:pt x="448" y="315"/>
                  </a:cubicBezTo>
                  <a:cubicBezTo>
                    <a:pt x="407" y="335"/>
                    <a:pt x="359" y="333"/>
                    <a:pt x="320" y="31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320" y="24"/>
                  </a:lnTo>
                  <a:close/>
                </a:path>
              </a:pathLst>
            </a:custGeom>
            <a:noFill/>
            <a:ln w="7938" cap="flat">
              <a:solidFill>
                <a:srgbClr val="C7C6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1"/>
            <p:cNvSpPr>
              <a:spLocks/>
            </p:cNvSpPr>
            <p:nvPr/>
          </p:nvSpPr>
          <p:spPr bwMode="auto">
            <a:xfrm>
              <a:off x="3849" y="1794"/>
              <a:ext cx="2846" cy="1778"/>
            </a:xfrm>
            <a:custGeom>
              <a:avLst/>
              <a:gdLst>
                <a:gd name="T0" fmla="*/ 320 w 556"/>
                <a:gd name="T1" fmla="*/ 25 h 347"/>
                <a:gd name="T2" fmla="*/ 455 w 556"/>
                <a:gd name="T3" fmla="*/ 21 h 347"/>
                <a:gd name="T4" fmla="*/ 556 w 556"/>
                <a:gd name="T5" fmla="*/ 173 h 347"/>
                <a:gd name="T6" fmla="*/ 455 w 556"/>
                <a:gd name="T7" fmla="*/ 326 h 347"/>
                <a:gd name="T8" fmla="*/ 320 w 556"/>
                <a:gd name="T9" fmla="*/ 322 h 347"/>
                <a:gd name="T10" fmla="*/ 0 w 556"/>
                <a:gd name="T11" fmla="*/ 173 h 347"/>
                <a:gd name="T12" fmla="*/ 320 w 556"/>
                <a:gd name="T13" fmla="*/ 2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347">
                  <a:moveTo>
                    <a:pt x="320" y="25"/>
                  </a:moveTo>
                  <a:cubicBezTo>
                    <a:pt x="362" y="2"/>
                    <a:pt x="412" y="0"/>
                    <a:pt x="455" y="21"/>
                  </a:cubicBezTo>
                  <a:cubicBezTo>
                    <a:pt x="515" y="50"/>
                    <a:pt x="556" y="107"/>
                    <a:pt x="556" y="173"/>
                  </a:cubicBezTo>
                  <a:cubicBezTo>
                    <a:pt x="556" y="240"/>
                    <a:pt x="515" y="297"/>
                    <a:pt x="455" y="326"/>
                  </a:cubicBezTo>
                  <a:cubicBezTo>
                    <a:pt x="412" y="347"/>
                    <a:pt x="362" y="345"/>
                    <a:pt x="320" y="322"/>
                  </a:cubicBezTo>
                  <a:cubicBezTo>
                    <a:pt x="0" y="173"/>
                    <a:pt x="0" y="173"/>
                    <a:pt x="0" y="173"/>
                  </a:cubicBezTo>
                  <a:lnTo>
                    <a:pt x="320" y="25"/>
                  </a:lnTo>
                  <a:close/>
                </a:path>
              </a:pathLst>
            </a:custGeom>
            <a:noFill/>
            <a:ln w="7938" cap="flat">
              <a:solidFill>
                <a:srgbClr val="C9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2"/>
            <p:cNvSpPr>
              <a:spLocks/>
            </p:cNvSpPr>
            <p:nvPr/>
          </p:nvSpPr>
          <p:spPr bwMode="auto">
            <a:xfrm>
              <a:off x="3849" y="1758"/>
              <a:ext cx="2902" cy="1850"/>
            </a:xfrm>
            <a:custGeom>
              <a:avLst/>
              <a:gdLst>
                <a:gd name="T0" fmla="*/ 321 w 567"/>
                <a:gd name="T1" fmla="*/ 28 h 361"/>
                <a:gd name="T2" fmla="*/ 462 w 567"/>
                <a:gd name="T3" fmla="*/ 22 h 361"/>
                <a:gd name="T4" fmla="*/ 567 w 567"/>
                <a:gd name="T5" fmla="*/ 180 h 361"/>
                <a:gd name="T6" fmla="*/ 462 w 567"/>
                <a:gd name="T7" fmla="*/ 339 h 361"/>
                <a:gd name="T8" fmla="*/ 321 w 567"/>
                <a:gd name="T9" fmla="*/ 333 h 361"/>
                <a:gd name="T10" fmla="*/ 0 w 567"/>
                <a:gd name="T11" fmla="*/ 180 h 361"/>
                <a:gd name="T12" fmla="*/ 321 w 567"/>
                <a:gd name="T13" fmla="*/ 2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361">
                  <a:moveTo>
                    <a:pt x="321" y="28"/>
                  </a:moveTo>
                  <a:cubicBezTo>
                    <a:pt x="364" y="2"/>
                    <a:pt x="417" y="0"/>
                    <a:pt x="462" y="22"/>
                  </a:cubicBezTo>
                  <a:cubicBezTo>
                    <a:pt x="525" y="52"/>
                    <a:pt x="567" y="112"/>
                    <a:pt x="567" y="180"/>
                  </a:cubicBezTo>
                  <a:cubicBezTo>
                    <a:pt x="567" y="249"/>
                    <a:pt x="525" y="309"/>
                    <a:pt x="462" y="339"/>
                  </a:cubicBezTo>
                  <a:cubicBezTo>
                    <a:pt x="417" y="361"/>
                    <a:pt x="364" y="359"/>
                    <a:pt x="321" y="333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321" y="28"/>
                  </a:lnTo>
                  <a:close/>
                </a:path>
              </a:pathLst>
            </a:custGeom>
            <a:noFill/>
            <a:ln w="7938" cap="flat">
              <a:solidFill>
                <a:srgbClr val="CB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3"/>
            <p:cNvSpPr>
              <a:spLocks/>
            </p:cNvSpPr>
            <p:nvPr/>
          </p:nvSpPr>
          <p:spPr bwMode="auto">
            <a:xfrm>
              <a:off x="3849" y="1722"/>
              <a:ext cx="2964" cy="1922"/>
            </a:xfrm>
            <a:custGeom>
              <a:avLst/>
              <a:gdLst>
                <a:gd name="T0" fmla="*/ 321 w 579"/>
                <a:gd name="T1" fmla="*/ 30 h 375"/>
                <a:gd name="T2" fmla="*/ 470 w 579"/>
                <a:gd name="T3" fmla="*/ 23 h 375"/>
                <a:gd name="T4" fmla="*/ 579 w 579"/>
                <a:gd name="T5" fmla="*/ 187 h 375"/>
                <a:gd name="T6" fmla="*/ 470 w 579"/>
                <a:gd name="T7" fmla="*/ 352 h 375"/>
                <a:gd name="T8" fmla="*/ 321 w 579"/>
                <a:gd name="T9" fmla="*/ 345 h 375"/>
                <a:gd name="T10" fmla="*/ 0 w 579"/>
                <a:gd name="T11" fmla="*/ 187 h 375"/>
                <a:gd name="T12" fmla="*/ 321 w 579"/>
                <a:gd name="T13" fmla="*/ 3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375">
                  <a:moveTo>
                    <a:pt x="321" y="30"/>
                  </a:moveTo>
                  <a:cubicBezTo>
                    <a:pt x="366" y="3"/>
                    <a:pt x="422" y="0"/>
                    <a:pt x="470" y="23"/>
                  </a:cubicBezTo>
                  <a:cubicBezTo>
                    <a:pt x="535" y="55"/>
                    <a:pt x="579" y="117"/>
                    <a:pt x="579" y="187"/>
                  </a:cubicBezTo>
                  <a:cubicBezTo>
                    <a:pt x="579" y="258"/>
                    <a:pt x="535" y="320"/>
                    <a:pt x="470" y="352"/>
                  </a:cubicBezTo>
                  <a:cubicBezTo>
                    <a:pt x="422" y="375"/>
                    <a:pt x="366" y="372"/>
                    <a:pt x="321" y="345"/>
                  </a:cubicBezTo>
                  <a:cubicBezTo>
                    <a:pt x="0" y="187"/>
                    <a:pt x="0" y="187"/>
                    <a:pt x="0" y="187"/>
                  </a:cubicBezTo>
                  <a:lnTo>
                    <a:pt x="321" y="30"/>
                  </a:lnTo>
                  <a:close/>
                </a:path>
              </a:pathLst>
            </a:custGeom>
            <a:noFill/>
            <a:ln w="7938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4"/>
            <p:cNvSpPr>
              <a:spLocks/>
            </p:cNvSpPr>
            <p:nvPr/>
          </p:nvSpPr>
          <p:spPr bwMode="auto">
            <a:xfrm>
              <a:off x="3849" y="1686"/>
              <a:ext cx="3020" cy="1994"/>
            </a:xfrm>
            <a:custGeom>
              <a:avLst/>
              <a:gdLst>
                <a:gd name="T0" fmla="*/ 321 w 590"/>
                <a:gd name="T1" fmla="*/ 32 h 389"/>
                <a:gd name="T2" fmla="*/ 477 w 590"/>
                <a:gd name="T3" fmla="*/ 25 h 389"/>
                <a:gd name="T4" fmla="*/ 590 w 590"/>
                <a:gd name="T5" fmla="*/ 194 h 389"/>
                <a:gd name="T6" fmla="*/ 477 w 590"/>
                <a:gd name="T7" fmla="*/ 364 h 389"/>
                <a:gd name="T8" fmla="*/ 321 w 590"/>
                <a:gd name="T9" fmla="*/ 357 h 389"/>
                <a:gd name="T10" fmla="*/ 0 w 590"/>
                <a:gd name="T11" fmla="*/ 194 h 389"/>
                <a:gd name="T12" fmla="*/ 321 w 590"/>
                <a:gd name="T13" fmla="*/ 3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" h="389">
                  <a:moveTo>
                    <a:pt x="321" y="32"/>
                  </a:moveTo>
                  <a:cubicBezTo>
                    <a:pt x="368" y="3"/>
                    <a:pt x="427" y="0"/>
                    <a:pt x="477" y="25"/>
                  </a:cubicBezTo>
                  <a:cubicBezTo>
                    <a:pt x="545" y="57"/>
                    <a:pt x="590" y="121"/>
                    <a:pt x="590" y="194"/>
                  </a:cubicBezTo>
                  <a:cubicBezTo>
                    <a:pt x="590" y="268"/>
                    <a:pt x="545" y="332"/>
                    <a:pt x="477" y="364"/>
                  </a:cubicBezTo>
                  <a:cubicBezTo>
                    <a:pt x="427" y="389"/>
                    <a:pt x="368" y="386"/>
                    <a:pt x="321" y="357"/>
                  </a:cubicBezTo>
                  <a:cubicBezTo>
                    <a:pt x="0" y="194"/>
                    <a:pt x="0" y="194"/>
                    <a:pt x="0" y="194"/>
                  </a:cubicBezTo>
                  <a:lnTo>
                    <a:pt x="321" y="32"/>
                  </a:lnTo>
                  <a:close/>
                </a:path>
              </a:pathLst>
            </a:custGeom>
            <a:noFill/>
            <a:ln w="7938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>
              <a:off x="3849" y="1651"/>
              <a:ext cx="3081" cy="2065"/>
            </a:xfrm>
            <a:custGeom>
              <a:avLst/>
              <a:gdLst>
                <a:gd name="T0" fmla="*/ 321 w 602"/>
                <a:gd name="T1" fmla="*/ 35 h 403"/>
                <a:gd name="T2" fmla="*/ 485 w 602"/>
                <a:gd name="T3" fmla="*/ 26 h 403"/>
                <a:gd name="T4" fmla="*/ 602 w 602"/>
                <a:gd name="T5" fmla="*/ 201 h 403"/>
                <a:gd name="T6" fmla="*/ 485 w 602"/>
                <a:gd name="T7" fmla="*/ 377 h 403"/>
                <a:gd name="T8" fmla="*/ 321 w 602"/>
                <a:gd name="T9" fmla="*/ 368 h 403"/>
                <a:gd name="T10" fmla="*/ 0 w 602"/>
                <a:gd name="T11" fmla="*/ 201 h 403"/>
                <a:gd name="T12" fmla="*/ 321 w 602"/>
                <a:gd name="T13" fmla="*/ 3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403">
                  <a:moveTo>
                    <a:pt x="321" y="35"/>
                  </a:moveTo>
                  <a:cubicBezTo>
                    <a:pt x="370" y="4"/>
                    <a:pt x="432" y="0"/>
                    <a:pt x="485" y="26"/>
                  </a:cubicBezTo>
                  <a:cubicBezTo>
                    <a:pt x="554" y="60"/>
                    <a:pt x="602" y="126"/>
                    <a:pt x="602" y="201"/>
                  </a:cubicBezTo>
                  <a:cubicBezTo>
                    <a:pt x="602" y="277"/>
                    <a:pt x="554" y="343"/>
                    <a:pt x="485" y="377"/>
                  </a:cubicBezTo>
                  <a:cubicBezTo>
                    <a:pt x="432" y="403"/>
                    <a:pt x="370" y="399"/>
                    <a:pt x="321" y="368"/>
                  </a:cubicBezTo>
                  <a:cubicBezTo>
                    <a:pt x="0" y="201"/>
                    <a:pt x="0" y="201"/>
                    <a:pt x="0" y="201"/>
                  </a:cubicBezTo>
                  <a:lnTo>
                    <a:pt x="321" y="35"/>
                  </a:lnTo>
                  <a:close/>
                </a:path>
              </a:pathLst>
            </a:custGeom>
            <a:noFill/>
            <a:ln w="7938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3849" y="1615"/>
              <a:ext cx="3138" cy="2137"/>
            </a:xfrm>
            <a:custGeom>
              <a:avLst/>
              <a:gdLst>
                <a:gd name="T0" fmla="*/ 321 w 613"/>
                <a:gd name="T1" fmla="*/ 37 h 417"/>
                <a:gd name="T2" fmla="*/ 492 w 613"/>
                <a:gd name="T3" fmla="*/ 27 h 417"/>
                <a:gd name="T4" fmla="*/ 613 w 613"/>
                <a:gd name="T5" fmla="*/ 208 h 417"/>
                <a:gd name="T6" fmla="*/ 492 w 613"/>
                <a:gd name="T7" fmla="*/ 390 h 417"/>
                <a:gd name="T8" fmla="*/ 321 w 613"/>
                <a:gd name="T9" fmla="*/ 380 h 417"/>
                <a:gd name="T10" fmla="*/ 0 w 613"/>
                <a:gd name="T11" fmla="*/ 208 h 417"/>
                <a:gd name="T12" fmla="*/ 321 w 613"/>
                <a:gd name="T13" fmla="*/ 3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3" h="417">
                  <a:moveTo>
                    <a:pt x="321" y="37"/>
                  </a:moveTo>
                  <a:cubicBezTo>
                    <a:pt x="372" y="4"/>
                    <a:pt x="437" y="0"/>
                    <a:pt x="492" y="27"/>
                  </a:cubicBezTo>
                  <a:cubicBezTo>
                    <a:pt x="564" y="63"/>
                    <a:pt x="613" y="130"/>
                    <a:pt x="613" y="208"/>
                  </a:cubicBezTo>
                  <a:cubicBezTo>
                    <a:pt x="613" y="286"/>
                    <a:pt x="564" y="354"/>
                    <a:pt x="492" y="390"/>
                  </a:cubicBezTo>
                  <a:cubicBezTo>
                    <a:pt x="437" y="417"/>
                    <a:pt x="372" y="413"/>
                    <a:pt x="321" y="380"/>
                  </a:cubicBezTo>
                  <a:cubicBezTo>
                    <a:pt x="0" y="208"/>
                    <a:pt x="0" y="208"/>
                    <a:pt x="0" y="208"/>
                  </a:cubicBezTo>
                  <a:lnTo>
                    <a:pt x="321" y="37"/>
                  </a:lnTo>
                  <a:close/>
                </a:path>
              </a:pathLst>
            </a:custGeom>
            <a:noFill/>
            <a:ln w="7938" cap="flat">
              <a:solidFill>
                <a:srgbClr val="D4D4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3849" y="1579"/>
              <a:ext cx="3194" cy="2209"/>
            </a:xfrm>
            <a:custGeom>
              <a:avLst/>
              <a:gdLst>
                <a:gd name="T0" fmla="*/ 321 w 624"/>
                <a:gd name="T1" fmla="*/ 39 h 431"/>
                <a:gd name="T2" fmla="*/ 499 w 624"/>
                <a:gd name="T3" fmla="*/ 29 h 431"/>
                <a:gd name="T4" fmla="*/ 624 w 624"/>
                <a:gd name="T5" fmla="*/ 215 h 431"/>
                <a:gd name="T6" fmla="*/ 499 w 624"/>
                <a:gd name="T7" fmla="*/ 402 h 431"/>
                <a:gd name="T8" fmla="*/ 321 w 624"/>
                <a:gd name="T9" fmla="*/ 392 h 431"/>
                <a:gd name="T10" fmla="*/ 0 w 624"/>
                <a:gd name="T11" fmla="*/ 215 h 431"/>
                <a:gd name="T12" fmla="*/ 321 w 624"/>
                <a:gd name="T13" fmla="*/ 39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431">
                  <a:moveTo>
                    <a:pt x="321" y="39"/>
                  </a:moveTo>
                  <a:cubicBezTo>
                    <a:pt x="374" y="5"/>
                    <a:pt x="442" y="0"/>
                    <a:pt x="499" y="29"/>
                  </a:cubicBezTo>
                  <a:cubicBezTo>
                    <a:pt x="574" y="65"/>
                    <a:pt x="624" y="135"/>
                    <a:pt x="624" y="215"/>
                  </a:cubicBezTo>
                  <a:cubicBezTo>
                    <a:pt x="624" y="296"/>
                    <a:pt x="574" y="366"/>
                    <a:pt x="499" y="402"/>
                  </a:cubicBezTo>
                  <a:cubicBezTo>
                    <a:pt x="442" y="431"/>
                    <a:pt x="374" y="426"/>
                    <a:pt x="321" y="392"/>
                  </a:cubicBezTo>
                  <a:cubicBezTo>
                    <a:pt x="0" y="215"/>
                    <a:pt x="0" y="215"/>
                    <a:pt x="0" y="215"/>
                  </a:cubicBezTo>
                  <a:lnTo>
                    <a:pt x="321" y="39"/>
                  </a:lnTo>
                  <a:close/>
                </a:path>
              </a:pathLst>
            </a:custGeom>
            <a:noFill/>
            <a:ln w="7938" cap="flat">
              <a:solidFill>
                <a:srgbClr val="D7D6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3849" y="1548"/>
              <a:ext cx="3255" cy="2270"/>
            </a:xfrm>
            <a:custGeom>
              <a:avLst/>
              <a:gdLst>
                <a:gd name="T0" fmla="*/ 321 w 636"/>
                <a:gd name="T1" fmla="*/ 40 h 443"/>
                <a:gd name="T2" fmla="*/ 507 w 636"/>
                <a:gd name="T3" fmla="*/ 29 h 443"/>
                <a:gd name="T4" fmla="*/ 636 w 636"/>
                <a:gd name="T5" fmla="*/ 221 h 443"/>
                <a:gd name="T6" fmla="*/ 507 w 636"/>
                <a:gd name="T7" fmla="*/ 414 h 443"/>
                <a:gd name="T8" fmla="*/ 321 w 636"/>
                <a:gd name="T9" fmla="*/ 403 h 443"/>
                <a:gd name="T10" fmla="*/ 0 w 636"/>
                <a:gd name="T11" fmla="*/ 221 h 443"/>
                <a:gd name="T12" fmla="*/ 321 w 636"/>
                <a:gd name="T13" fmla="*/ 4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443">
                  <a:moveTo>
                    <a:pt x="321" y="40"/>
                  </a:moveTo>
                  <a:cubicBezTo>
                    <a:pt x="376" y="4"/>
                    <a:pt x="447" y="0"/>
                    <a:pt x="507" y="29"/>
                  </a:cubicBezTo>
                  <a:cubicBezTo>
                    <a:pt x="584" y="67"/>
                    <a:pt x="636" y="139"/>
                    <a:pt x="636" y="221"/>
                  </a:cubicBezTo>
                  <a:cubicBezTo>
                    <a:pt x="636" y="304"/>
                    <a:pt x="584" y="376"/>
                    <a:pt x="507" y="414"/>
                  </a:cubicBezTo>
                  <a:cubicBezTo>
                    <a:pt x="447" y="443"/>
                    <a:pt x="376" y="439"/>
                    <a:pt x="321" y="403"/>
                  </a:cubicBezTo>
                  <a:cubicBezTo>
                    <a:pt x="0" y="221"/>
                    <a:pt x="0" y="221"/>
                    <a:pt x="0" y="221"/>
                  </a:cubicBezTo>
                  <a:lnTo>
                    <a:pt x="321" y="40"/>
                  </a:lnTo>
                  <a:close/>
                </a:path>
              </a:pathLst>
            </a:custGeom>
            <a:noFill/>
            <a:ln w="7938" cap="flat">
              <a:solidFill>
                <a:srgbClr val="D9D8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3849" y="1512"/>
              <a:ext cx="3312" cy="2342"/>
            </a:xfrm>
            <a:custGeom>
              <a:avLst/>
              <a:gdLst>
                <a:gd name="T0" fmla="*/ 321 w 647"/>
                <a:gd name="T1" fmla="*/ 43 h 457"/>
                <a:gd name="T2" fmla="*/ 514 w 647"/>
                <a:gd name="T3" fmla="*/ 30 h 457"/>
                <a:gd name="T4" fmla="*/ 647 w 647"/>
                <a:gd name="T5" fmla="*/ 228 h 457"/>
                <a:gd name="T6" fmla="*/ 514 w 647"/>
                <a:gd name="T7" fmla="*/ 427 h 457"/>
                <a:gd name="T8" fmla="*/ 321 w 647"/>
                <a:gd name="T9" fmla="*/ 414 h 457"/>
                <a:gd name="T10" fmla="*/ 0 w 647"/>
                <a:gd name="T11" fmla="*/ 228 h 457"/>
                <a:gd name="T12" fmla="*/ 321 w 647"/>
                <a:gd name="T13" fmla="*/ 43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457">
                  <a:moveTo>
                    <a:pt x="321" y="43"/>
                  </a:moveTo>
                  <a:cubicBezTo>
                    <a:pt x="379" y="5"/>
                    <a:pt x="452" y="0"/>
                    <a:pt x="514" y="30"/>
                  </a:cubicBezTo>
                  <a:cubicBezTo>
                    <a:pt x="593" y="69"/>
                    <a:pt x="647" y="143"/>
                    <a:pt x="647" y="228"/>
                  </a:cubicBezTo>
                  <a:cubicBezTo>
                    <a:pt x="647" y="314"/>
                    <a:pt x="593" y="388"/>
                    <a:pt x="514" y="427"/>
                  </a:cubicBezTo>
                  <a:cubicBezTo>
                    <a:pt x="452" y="457"/>
                    <a:pt x="379" y="452"/>
                    <a:pt x="321" y="414"/>
                  </a:cubicBezTo>
                  <a:cubicBezTo>
                    <a:pt x="0" y="228"/>
                    <a:pt x="0" y="228"/>
                    <a:pt x="0" y="228"/>
                  </a:cubicBezTo>
                  <a:lnTo>
                    <a:pt x="321" y="43"/>
                  </a:lnTo>
                  <a:close/>
                </a:path>
              </a:pathLst>
            </a:custGeom>
            <a:noFill/>
            <a:ln w="7938" cap="flat">
              <a:solidFill>
                <a:srgbClr val="DBDAD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3849" y="1476"/>
              <a:ext cx="3368" cy="2414"/>
            </a:xfrm>
            <a:custGeom>
              <a:avLst/>
              <a:gdLst>
                <a:gd name="T0" fmla="*/ 321 w 658"/>
                <a:gd name="T1" fmla="*/ 45 h 471"/>
                <a:gd name="T2" fmla="*/ 521 w 658"/>
                <a:gd name="T3" fmla="*/ 32 h 471"/>
                <a:gd name="T4" fmla="*/ 658 w 658"/>
                <a:gd name="T5" fmla="*/ 235 h 471"/>
                <a:gd name="T6" fmla="*/ 521 w 658"/>
                <a:gd name="T7" fmla="*/ 439 h 471"/>
                <a:gd name="T8" fmla="*/ 321 w 658"/>
                <a:gd name="T9" fmla="*/ 426 h 471"/>
                <a:gd name="T10" fmla="*/ 0 w 658"/>
                <a:gd name="T11" fmla="*/ 235 h 471"/>
                <a:gd name="T12" fmla="*/ 321 w 658"/>
                <a:gd name="T13" fmla="*/ 4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8" h="471">
                  <a:moveTo>
                    <a:pt x="321" y="45"/>
                  </a:moveTo>
                  <a:cubicBezTo>
                    <a:pt x="381" y="5"/>
                    <a:pt x="457" y="0"/>
                    <a:pt x="521" y="32"/>
                  </a:cubicBezTo>
                  <a:cubicBezTo>
                    <a:pt x="603" y="72"/>
                    <a:pt x="658" y="148"/>
                    <a:pt x="658" y="235"/>
                  </a:cubicBezTo>
                  <a:cubicBezTo>
                    <a:pt x="658" y="323"/>
                    <a:pt x="603" y="399"/>
                    <a:pt x="521" y="439"/>
                  </a:cubicBezTo>
                  <a:cubicBezTo>
                    <a:pt x="457" y="471"/>
                    <a:pt x="381" y="466"/>
                    <a:pt x="321" y="426"/>
                  </a:cubicBezTo>
                  <a:cubicBezTo>
                    <a:pt x="0" y="235"/>
                    <a:pt x="0" y="235"/>
                    <a:pt x="0" y="235"/>
                  </a:cubicBezTo>
                  <a:lnTo>
                    <a:pt x="321" y="45"/>
                  </a:lnTo>
                  <a:close/>
                </a:path>
              </a:pathLst>
            </a:custGeom>
            <a:noFill/>
            <a:ln w="7938" cap="flat">
              <a:solidFill>
                <a:srgbClr val="DDDD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3849" y="1440"/>
              <a:ext cx="3429" cy="2486"/>
            </a:xfrm>
            <a:custGeom>
              <a:avLst/>
              <a:gdLst>
                <a:gd name="T0" fmla="*/ 321 w 670"/>
                <a:gd name="T1" fmla="*/ 47 h 485"/>
                <a:gd name="T2" fmla="*/ 529 w 670"/>
                <a:gd name="T3" fmla="*/ 33 h 485"/>
                <a:gd name="T4" fmla="*/ 670 w 670"/>
                <a:gd name="T5" fmla="*/ 242 h 485"/>
                <a:gd name="T6" fmla="*/ 529 w 670"/>
                <a:gd name="T7" fmla="*/ 452 h 485"/>
                <a:gd name="T8" fmla="*/ 321 w 670"/>
                <a:gd name="T9" fmla="*/ 438 h 485"/>
                <a:gd name="T10" fmla="*/ 0 w 670"/>
                <a:gd name="T11" fmla="*/ 242 h 485"/>
                <a:gd name="T12" fmla="*/ 321 w 670"/>
                <a:gd name="T13" fmla="*/ 4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0" h="485">
                  <a:moveTo>
                    <a:pt x="321" y="47"/>
                  </a:moveTo>
                  <a:cubicBezTo>
                    <a:pt x="383" y="6"/>
                    <a:pt x="462" y="0"/>
                    <a:pt x="529" y="33"/>
                  </a:cubicBezTo>
                  <a:cubicBezTo>
                    <a:pt x="613" y="74"/>
                    <a:pt x="670" y="153"/>
                    <a:pt x="670" y="242"/>
                  </a:cubicBezTo>
                  <a:cubicBezTo>
                    <a:pt x="670" y="332"/>
                    <a:pt x="613" y="410"/>
                    <a:pt x="529" y="452"/>
                  </a:cubicBezTo>
                  <a:cubicBezTo>
                    <a:pt x="462" y="485"/>
                    <a:pt x="383" y="479"/>
                    <a:pt x="321" y="438"/>
                  </a:cubicBezTo>
                  <a:cubicBezTo>
                    <a:pt x="0" y="242"/>
                    <a:pt x="0" y="242"/>
                    <a:pt x="0" y="242"/>
                  </a:cubicBezTo>
                  <a:lnTo>
                    <a:pt x="321" y="47"/>
                  </a:lnTo>
                  <a:close/>
                </a:path>
              </a:pathLst>
            </a:custGeom>
            <a:noFill/>
            <a:ln w="7938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3849" y="1405"/>
              <a:ext cx="3486" cy="2557"/>
            </a:xfrm>
            <a:custGeom>
              <a:avLst/>
              <a:gdLst>
                <a:gd name="T0" fmla="*/ 321 w 681"/>
                <a:gd name="T1" fmla="*/ 50 h 499"/>
                <a:gd name="T2" fmla="*/ 536 w 681"/>
                <a:gd name="T3" fmla="*/ 34 h 499"/>
                <a:gd name="T4" fmla="*/ 681 w 681"/>
                <a:gd name="T5" fmla="*/ 249 h 499"/>
                <a:gd name="T6" fmla="*/ 536 w 681"/>
                <a:gd name="T7" fmla="*/ 465 h 499"/>
                <a:gd name="T8" fmla="*/ 321 w 681"/>
                <a:gd name="T9" fmla="*/ 449 h 499"/>
                <a:gd name="T10" fmla="*/ 0 w 681"/>
                <a:gd name="T11" fmla="*/ 249 h 499"/>
                <a:gd name="T12" fmla="*/ 321 w 681"/>
                <a:gd name="T13" fmla="*/ 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1" h="499">
                  <a:moveTo>
                    <a:pt x="321" y="50"/>
                  </a:moveTo>
                  <a:cubicBezTo>
                    <a:pt x="385" y="6"/>
                    <a:pt x="467" y="0"/>
                    <a:pt x="536" y="34"/>
                  </a:cubicBezTo>
                  <a:cubicBezTo>
                    <a:pt x="623" y="77"/>
                    <a:pt x="681" y="157"/>
                    <a:pt x="681" y="249"/>
                  </a:cubicBezTo>
                  <a:cubicBezTo>
                    <a:pt x="681" y="342"/>
                    <a:pt x="623" y="422"/>
                    <a:pt x="536" y="465"/>
                  </a:cubicBezTo>
                  <a:cubicBezTo>
                    <a:pt x="467" y="499"/>
                    <a:pt x="385" y="492"/>
                    <a:pt x="321" y="449"/>
                  </a:cubicBezTo>
                  <a:cubicBezTo>
                    <a:pt x="0" y="249"/>
                    <a:pt x="0" y="249"/>
                    <a:pt x="0" y="249"/>
                  </a:cubicBezTo>
                  <a:lnTo>
                    <a:pt x="321" y="50"/>
                  </a:lnTo>
                  <a:close/>
                </a:path>
              </a:pathLst>
            </a:custGeom>
            <a:noFill/>
            <a:ln w="7938" cap="flat">
              <a:solidFill>
                <a:srgbClr val="E2E1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3849" y="1369"/>
              <a:ext cx="3547" cy="2629"/>
            </a:xfrm>
            <a:custGeom>
              <a:avLst/>
              <a:gdLst>
                <a:gd name="T0" fmla="*/ 321 w 693"/>
                <a:gd name="T1" fmla="*/ 52 h 513"/>
                <a:gd name="T2" fmla="*/ 544 w 693"/>
                <a:gd name="T3" fmla="*/ 36 h 513"/>
                <a:gd name="T4" fmla="*/ 693 w 693"/>
                <a:gd name="T5" fmla="*/ 256 h 513"/>
                <a:gd name="T6" fmla="*/ 544 w 693"/>
                <a:gd name="T7" fmla="*/ 477 h 513"/>
                <a:gd name="T8" fmla="*/ 321 w 693"/>
                <a:gd name="T9" fmla="*/ 461 h 513"/>
                <a:gd name="T10" fmla="*/ 0 w 693"/>
                <a:gd name="T11" fmla="*/ 256 h 513"/>
                <a:gd name="T12" fmla="*/ 321 w 693"/>
                <a:gd name="T13" fmla="*/ 5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513">
                  <a:moveTo>
                    <a:pt x="321" y="52"/>
                  </a:moveTo>
                  <a:cubicBezTo>
                    <a:pt x="387" y="7"/>
                    <a:pt x="472" y="0"/>
                    <a:pt x="544" y="36"/>
                  </a:cubicBezTo>
                  <a:cubicBezTo>
                    <a:pt x="633" y="80"/>
                    <a:pt x="693" y="162"/>
                    <a:pt x="693" y="256"/>
                  </a:cubicBezTo>
                  <a:cubicBezTo>
                    <a:pt x="693" y="351"/>
                    <a:pt x="633" y="433"/>
                    <a:pt x="544" y="477"/>
                  </a:cubicBezTo>
                  <a:cubicBezTo>
                    <a:pt x="472" y="513"/>
                    <a:pt x="387" y="506"/>
                    <a:pt x="321" y="461"/>
                  </a:cubicBezTo>
                  <a:cubicBezTo>
                    <a:pt x="0" y="256"/>
                    <a:pt x="0" y="256"/>
                    <a:pt x="0" y="256"/>
                  </a:cubicBezTo>
                  <a:lnTo>
                    <a:pt x="321" y="52"/>
                  </a:lnTo>
                  <a:close/>
                </a:path>
              </a:pathLst>
            </a:custGeom>
            <a:noFill/>
            <a:ln w="7938" cap="flat">
              <a:solidFill>
                <a:srgbClr val="E4E3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3849" y="1333"/>
              <a:ext cx="3603" cy="2701"/>
            </a:xfrm>
            <a:custGeom>
              <a:avLst/>
              <a:gdLst>
                <a:gd name="T0" fmla="*/ 321 w 704"/>
                <a:gd name="T1" fmla="*/ 54 h 527"/>
                <a:gd name="T2" fmla="*/ 551 w 704"/>
                <a:gd name="T3" fmla="*/ 37 h 527"/>
                <a:gd name="T4" fmla="*/ 704 w 704"/>
                <a:gd name="T5" fmla="*/ 263 h 527"/>
                <a:gd name="T6" fmla="*/ 551 w 704"/>
                <a:gd name="T7" fmla="*/ 490 h 527"/>
                <a:gd name="T8" fmla="*/ 321 w 704"/>
                <a:gd name="T9" fmla="*/ 473 h 527"/>
                <a:gd name="T10" fmla="*/ 0 w 704"/>
                <a:gd name="T11" fmla="*/ 263 h 527"/>
                <a:gd name="T12" fmla="*/ 321 w 704"/>
                <a:gd name="T13" fmla="*/ 5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527">
                  <a:moveTo>
                    <a:pt x="321" y="54"/>
                  </a:moveTo>
                  <a:cubicBezTo>
                    <a:pt x="389" y="7"/>
                    <a:pt x="477" y="0"/>
                    <a:pt x="551" y="37"/>
                  </a:cubicBezTo>
                  <a:cubicBezTo>
                    <a:pt x="642" y="82"/>
                    <a:pt x="704" y="167"/>
                    <a:pt x="704" y="263"/>
                  </a:cubicBezTo>
                  <a:cubicBezTo>
                    <a:pt x="704" y="360"/>
                    <a:pt x="642" y="445"/>
                    <a:pt x="551" y="490"/>
                  </a:cubicBezTo>
                  <a:cubicBezTo>
                    <a:pt x="477" y="527"/>
                    <a:pt x="389" y="519"/>
                    <a:pt x="321" y="473"/>
                  </a:cubicBezTo>
                  <a:cubicBezTo>
                    <a:pt x="0" y="263"/>
                    <a:pt x="0" y="263"/>
                    <a:pt x="0" y="263"/>
                  </a:cubicBezTo>
                  <a:lnTo>
                    <a:pt x="321" y="54"/>
                  </a:lnTo>
                  <a:close/>
                </a:path>
              </a:pathLst>
            </a:custGeom>
            <a:noFill/>
            <a:ln w="7938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3849" y="1302"/>
              <a:ext cx="3660" cy="2762"/>
            </a:xfrm>
            <a:custGeom>
              <a:avLst/>
              <a:gdLst>
                <a:gd name="T0" fmla="*/ 322 w 715"/>
                <a:gd name="T1" fmla="*/ 55 h 539"/>
                <a:gd name="T2" fmla="*/ 558 w 715"/>
                <a:gd name="T3" fmla="*/ 37 h 539"/>
                <a:gd name="T4" fmla="*/ 715 w 715"/>
                <a:gd name="T5" fmla="*/ 269 h 539"/>
                <a:gd name="T6" fmla="*/ 558 w 715"/>
                <a:gd name="T7" fmla="*/ 502 h 539"/>
                <a:gd name="T8" fmla="*/ 322 w 715"/>
                <a:gd name="T9" fmla="*/ 484 h 539"/>
                <a:gd name="T10" fmla="*/ 0 w 715"/>
                <a:gd name="T11" fmla="*/ 269 h 539"/>
                <a:gd name="T12" fmla="*/ 322 w 715"/>
                <a:gd name="T13" fmla="*/ 5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5" h="539">
                  <a:moveTo>
                    <a:pt x="322" y="55"/>
                  </a:moveTo>
                  <a:cubicBezTo>
                    <a:pt x="391" y="7"/>
                    <a:pt x="482" y="0"/>
                    <a:pt x="558" y="37"/>
                  </a:cubicBezTo>
                  <a:cubicBezTo>
                    <a:pt x="652" y="84"/>
                    <a:pt x="715" y="170"/>
                    <a:pt x="715" y="269"/>
                  </a:cubicBezTo>
                  <a:cubicBezTo>
                    <a:pt x="715" y="369"/>
                    <a:pt x="652" y="455"/>
                    <a:pt x="558" y="502"/>
                  </a:cubicBezTo>
                  <a:cubicBezTo>
                    <a:pt x="482" y="539"/>
                    <a:pt x="391" y="532"/>
                    <a:pt x="322" y="484"/>
                  </a:cubicBezTo>
                  <a:cubicBezTo>
                    <a:pt x="0" y="269"/>
                    <a:pt x="0" y="269"/>
                    <a:pt x="0" y="269"/>
                  </a:cubicBezTo>
                  <a:lnTo>
                    <a:pt x="322" y="55"/>
                  </a:lnTo>
                  <a:close/>
                </a:path>
              </a:pathLst>
            </a:custGeom>
            <a:noFill/>
            <a:ln w="7938" cap="flat">
              <a:solidFill>
                <a:srgbClr val="E9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3849" y="1266"/>
              <a:ext cx="3721" cy="2834"/>
            </a:xfrm>
            <a:custGeom>
              <a:avLst/>
              <a:gdLst>
                <a:gd name="T0" fmla="*/ 322 w 727"/>
                <a:gd name="T1" fmla="*/ 58 h 553"/>
                <a:gd name="T2" fmla="*/ 566 w 727"/>
                <a:gd name="T3" fmla="*/ 39 h 553"/>
                <a:gd name="T4" fmla="*/ 727 w 727"/>
                <a:gd name="T5" fmla="*/ 276 h 553"/>
                <a:gd name="T6" fmla="*/ 566 w 727"/>
                <a:gd name="T7" fmla="*/ 514 h 553"/>
                <a:gd name="T8" fmla="*/ 322 w 727"/>
                <a:gd name="T9" fmla="*/ 495 h 553"/>
                <a:gd name="T10" fmla="*/ 0 w 727"/>
                <a:gd name="T11" fmla="*/ 276 h 553"/>
                <a:gd name="T12" fmla="*/ 322 w 727"/>
                <a:gd name="T13" fmla="*/ 58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553">
                  <a:moveTo>
                    <a:pt x="322" y="58"/>
                  </a:moveTo>
                  <a:cubicBezTo>
                    <a:pt x="393" y="7"/>
                    <a:pt x="487" y="0"/>
                    <a:pt x="566" y="39"/>
                  </a:cubicBezTo>
                  <a:cubicBezTo>
                    <a:pt x="662" y="86"/>
                    <a:pt x="727" y="175"/>
                    <a:pt x="727" y="276"/>
                  </a:cubicBezTo>
                  <a:cubicBezTo>
                    <a:pt x="727" y="378"/>
                    <a:pt x="662" y="467"/>
                    <a:pt x="566" y="514"/>
                  </a:cubicBezTo>
                  <a:cubicBezTo>
                    <a:pt x="487" y="553"/>
                    <a:pt x="393" y="545"/>
                    <a:pt x="322" y="495"/>
                  </a:cubicBezTo>
                  <a:cubicBezTo>
                    <a:pt x="0" y="276"/>
                    <a:pt x="0" y="276"/>
                    <a:pt x="0" y="276"/>
                  </a:cubicBezTo>
                  <a:lnTo>
                    <a:pt x="322" y="58"/>
                  </a:lnTo>
                  <a:close/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3849" y="1230"/>
              <a:ext cx="3777" cy="2906"/>
            </a:xfrm>
            <a:custGeom>
              <a:avLst/>
              <a:gdLst>
                <a:gd name="T0" fmla="*/ 322 w 738"/>
                <a:gd name="T1" fmla="*/ 60 h 567"/>
                <a:gd name="T2" fmla="*/ 573 w 738"/>
                <a:gd name="T3" fmla="*/ 40 h 567"/>
                <a:gd name="T4" fmla="*/ 738 w 738"/>
                <a:gd name="T5" fmla="*/ 283 h 567"/>
                <a:gd name="T6" fmla="*/ 573 w 738"/>
                <a:gd name="T7" fmla="*/ 527 h 567"/>
                <a:gd name="T8" fmla="*/ 322 w 738"/>
                <a:gd name="T9" fmla="*/ 507 h 567"/>
                <a:gd name="T10" fmla="*/ 0 w 738"/>
                <a:gd name="T11" fmla="*/ 283 h 567"/>
                <a:gd name="T12" fmla="*/ 322 w 738"/>
                <a:gd name="T13" fmla="*/ 6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567">
                  <a:moveTo>
                    <a:pt x="322" y="60"/>
                  </a:moveTo>
                  <a:cubicBezTo>
                    <a:pt x="396" y="8"/>
                    <a:pt x="492" y="0"/>
                    <a:pt x="573" y="40"/>
                  </a:cubicBezTo>
                  <a:cubicBezTo>
                    <a:pt x="672" y="89"/>
                    <a:pt x="738" y="180"/>
                    <a:pt x="738" y="283"/>
                  </a:cubicBezTo>
                  <a:cubicBezTo>
                    <a:pt x="738" y="387"/>
                    <a:pt x="672" y="478"/>
                    <a:pt x="573" y="527"/>
                  </a:cubicBezTo>
                  <a:cubicBezTo>
                    <a:pt x="492" y="567"/>
                    <a:pt x="396" y="559"/>
                    <a:pt x="322" y="507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322" y="60"/>
                  </a:lnTo>
                  <a:close/>
                </a:path>
              </a:pathLst>
            </a:custGeom>
            <a:noFill/>
            <a:ln w="7938" cap="flat">
              <a:solidFill>
                <a:srgbClr val="EDED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3849" y="1194"/>
              <a:ext cx="3834" cy="2978"/>
            </a:xfrm>
            <a:custGeom>
              <a:avLst/>
              <a:gdLst>
                <a:gd name="T0" fmla="*/ 322 w 749"/>
                <a:gd name="T1" fmla="*/ 62 h 581"/>
                <a:gd name="T2" fmla="*/ 580 w 749"/>
                <a:gd name="T3" fmla="*/ 41 h 581"/>
                <a:gd name="T4" fmla="*/ 749 w 749"/>
                <a:gd name="T5" fmla="*/ 290 h 581"/>
                <a:gd name="T6" fmla="*/ 580 w 749"/>
                <a:gd name="T7" fmla="*/ 540 h 581"/>
                <a:gd name="T8" fmla="*/ 322 w 749"/>
                <a:gd name="T9" fmla="*/ 519 h 581"/>
                <a:gd name="T10" fmla="*/ 0 w 749"/>
                <a:gd name="T11" fmla="*/ 290 h 581"/>
                <a:gd name="T12" fmla="*/ 322 w 749"/>
                <a:gd name="T13" fmla="*/ 6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9" h="581">
                  <a:moveTo>
                    <a:pt x="322" y="62"/>
                  </a:moveTo>
                  <a:cubicBezTo>
                    <a:pt x="398" y="8"/>
                    <a:pt x="497" y="0"/>
                    <a:pt x="580" y="41"/>
                  </a:cubicBezTo>
                  <a:cubicBezTo>
                    <a:pt x="682" y="92"/>
                    <a:pt x="749" y="184"/>
                    <a:pt x="749" y="290"/>
                  </a:cubicBezTo>
                  <a:cubicBezTo>
                    <a:pt x="749" y="397"/>
                    <a:pt x="682" y="489"/>
                    <a:pt x="580" y="540"/>
                  </a:cubicBezTo>
                  <a:cubicBezTo>
                    <a:pt x="497" y="581"/>
                    <a:pt x="398" y="572"/>
                    <a:pt x="322" y="519"/>
                  </a:cubicBezTo>
                  <a:cubicBezTo>
                    <a:pt x="0" y="290"/>
                    <a:pt x="0" y="290"/>
                    <a:pt x="0" y="290"/>
                  </a:cubicBezTo>
                  <a:lnTo>
                    <a:pt x="322" y="62"/>
                  </a:lnTo>
                  <a:close/>
                </a:path>
              </a:pathLst>
            </a:custGeom>
            <a:noFill/>
            <a:ln w="7938" cap="flat">
              <a:solidFill>
                <a:srgbClr val="EF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5148940" y="3223646"/>
            <a:ext cx="1933786" cy="1933786"/>
          </a:xfrm>
          <a:prstGeom prst="ellipse">
            <a:avLst/>
          </a:prstGeom>
          <a:solidFill>
            <a:schemeClr val="bg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67148" y="3560444"/>
            <a:ext cx="18261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药物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作用位点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326943" y="3350994"/>
            <a:ext cx="2666655" cy="1286668"/>
            <a:chOff x="7295352" y="3667319"/>
            <a:chExt cx="2666655" cy="1286668"/>
          </a:xfrm>
        </p:grpSpPr>
        <p:sp>
          <p:nvSpPr>
            <p:cNvPr id="12" name="文本框 11"/>
            <p:cNvSpPr txBox="1"/>
            <p:nvPr/>
          </p:nvSpPr>
          <p:spPr>
            <a:xfrm>
              <a:off x="7295352" y="366731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3200" b="1" dirty="0">
                  <a:latin typeface="+mj-lt"/>
                </a:rPr>
                <a:t>蛋白质为中心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336431" y="4246101"/>
              <a:ext cx="262557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基于序列和基于结构两种方法。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75B388A-FA00-4013-9EDD-4337ABAAA505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5" cy="990217"/>
          </a:xfrm>
        </p:grpSpPr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395D5AC3-772C-4049-9D64-60E039993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82" name="AutoShape 28">
              <a:extLst>
                <a:ext uri="{FF2B5EF4-FFF2-40B4-BE49-F238E27FC236}">
                  <a16:creationId xmlns:a16="http://schemas.microsoft.com/office/drawing/2014/main" id="{C5B1BEFB-415C-4C45-B3A8-3E68F75F1E0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5A6B1F3-51D2-40C1-8F53-9B912EE933FF}"/>
                </a:ext>
              </a:extLst>
            </p:cNvPr>
            <p:cNvSpPr txBox="1"/>
            <p:nvPr/>
          </p:nvSpPr>
          <p:spPr>
            <a:xfrm>
              <a:off x="291415" y="536238"/>
              <a:ext cx="600191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0F8DFC77-0F11-4677-B29C-A73994025579}"/>
                </a:ext>
              </a:extLst>
            </p:cNvPr>
            <p:cNvSpPr txBox="1"/>
            <p:nvPr/>
          </p:nvSpPr>
          <p:spPr>
            <a:xfrm>
              <a:off x="903056" y="536189"/>
              <a:ext cx="1681752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研究现状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297091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8" grpId="0" animBg="1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8" grpId="0" animBg="1"/>
          <p:bldP spid="1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4AEA3F-7F80-4A52-8B1C-E6C8DB52A539}"/>
              </a:ext>
            </a:extLst>
          </p:cNvPr>
          <p:cNvGrpSpPr/>
          <p:nvPr/>
        </p:nvGrpSpPr>
        <p:grpSpPr>
          <a:xfrm>
            <a:off x="1" y="3176"/>
            <a:ext cx="4970032" cy="6851650"/>
            <a:chOff x="1" y="3176"/>
            <a:chExt cx="6067424" cy="6851650"/>
          </a:xfrm>
        </p:grpSpPr>
        <p:sp>
          <p:nvSpPr>
            <p:cNvPr id="48" name="Freeform 41"/>
            <p:cNvSpPr>
              <a:spLocks/>
            </p:cNvSpPr>
            <p:nvPr/>
          </p:nvSpPr>
          <p:spPr bwMode="auto">
            <a:xfrm>
              <a:off x="1" y="6350"/>
              <a:ext cx="5269552" cy="6848476"/>
            </a:xfrm>
            <a:custGeom>
              <a:avLst/>
              <a:gdLst>
                <a:gd name="T0" fmla="*/ 0 w 418"/>
                <a:gd name="T1" fmla="*/ 0 h 836"/>
                <a:gd name="T2" fmla="*/ 418 w 418"/>
                <a:gd name="T3" fmla="*/ 418 h 836"/>
                <a:gd name="T4" fmla="*/ 0 w 41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836">
                  <a:moveTo>
                    <a:pt x="0" y="0"/>
                  </a:moveTo>
                  <a:cubicBezTo>
                    <a:pt x="231" y="0"/>
                    <a:pt x="418" y="187"/>
                    <a:pt x="418" y="418"/>
                  </a:cubicBezTo>
                  <a:cubicBezTo>
                    <a:pt x="418" y="649"/>
                    <a:pt x="23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AAA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2"/>
            <p:cNvSpPr>
              <a:spLocks/>
            </p:cNvSpPr>
            <p:nvPr/>
          </p:nvSpPr>
          <p:spPr bwMode="auto">
            <a:xfrm>
              <a:off x="381355" y="6350"/>
              <a:ext cx="4940357" cy="6848476"/>
            </a:xfrm>
            <a:custGeom>
              <a:avLst/>
              <a:gdLst>
                <a:gd name="T0" fmla="*/ 0 w 392"/>
                <a:gd name="T1" fmla="*/ 0 h 836"/>
                <a:gd name="T2" fmla="*/ 392 w 392"/>
                <a:gd name="T3" fmla="*/ 418 h 836"/>
                <a:gd name="T4" fmla="*/ 0 w 39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2" h="836">
                  <a:moveTo>
                    <a:pt x="0" y="0"/>
                  </a:moveTo>
                  <a:cubicBezTo>
                    <a:pt x="216" y="0"/>
                    <a:pt x="392" y="202"/>
                    <a:pt x="392" y="418"/>
                  </a:cubicBezTo>
                  <a:cubicBezTo>
                    <a:pt x="392" y="635"/>
                    <a:pt x="2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FAF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3"/>
            <p:cNvSpPr>
              <a:spLocks/>
            </p:cNvSpPr>
            <p:nvPr/>
          </p:nvSpPr>
          <p:spPr bwMode="auto">
            <a:xfrm>
              <a:off x="766189" y="6350"/>
              <a:ext cx="4598969" cy="6848476"/>
            </a:xfrm>
            <a:custGeom>
              <a:avLst/>
              <a:gdLst>
                <a:gd name="T0" fmla="*/ 0 w 365"/>
                <a:gd name="T1" fmla="*/ 0 h 836"/>
                <a:gd name="T2" fmla="*/ 365 w 365"/>
                <a:gd name="T3" fmla="*/ 418 h 836"/>
                <a:gd name="T4" fmla="*/ 0 w 36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5" h="836">
                  <a:moveTo>
                    <a:pt x="0" y="0"/>
                  </a:moveTo>
                  <a:cubicBezTo>
                    <a:pt x="202" y="0"/>
                    <a:pt x="365" y="216"/>
                    <a:pt x="365" y="418"/>
                  </a:cubicBezTo>
                  <a:cubicBezTo>
                    <a:pt x="365" y="620"/>
                    <a:pt x="20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4B4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4"/>
            <p:cNvSpPr>
              <a:spLocks/>
            </p:cNvSpPr>
            <p:nvPr/>
          </p:nvSpPr>
          <p:spPr bwMode="auto">
            <a:xfrm>
              <a:off x="1135427" y="6350"/>
              <a:ext cx="4284406" cy="6848476"/>
            </a:xfrm>
            <a:custGeom>
              <a:avLst/>
              <a:gdLst>
                <a:gd name="T0" fmla="*/ 0 w 340"/>
                <a:gd name="T1" fmla="*/ 0 h 836"/>
                <a:gd name="T2" fmla="*/ 340 w 340"/>
                <a:gd name="T3" fmla="*/ 418 h 836"/>
                <a:gd name="T4" fmla="*/ 0 w 340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0" h="836">
                  <a:moveTo>
                    <a:pt x="0" y="0"/>
                  </a:moveTo>
                  <a:cubicBezTo>
                    <a:pt x="188" y="0"/>
                    <a:pt x="340" y="231"/>
                    <a:pt x="340" y="418"/>
                  </a:cubicBezTo>
                  <a:cubicBezTo>
                    <a:pt x="340" y="606"/>
                    <a:pt x="18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9B8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1516781" y="6350"/>
              <a:ext cx="3955212" cy="6848476"/>
            </a:xfrm>
            <a:custGeom>
              <a:avLst/>
              <a:gdLst>
                <a:gd name="T0" fmla="*/ 0 w 314"/>
                <a:gd name="T1" fmla="*/ 0 h 836"/>
                <a:gd name="T2" fmla="*/ 314 w 314"/>
                <a:gd name="T3" fmla="*/ 418 h 836"/>
                <a:gd name="T4" fmla="*/ 0 w 314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4" h="836">
                  <a:moveTo>
                    <a:pt x="0" y="0"/>
                  </a:moveTo>
                  <a:cubicBezTo>
                    <a:pt x="173" y="0"/>
                    <a:pt x="314" y="245"/>
                    <a:pt x="314" y="418"/>
                  </a:cubicBezTo>
                  <a:cubicBezTo>
                    <a:pt x="314" y="591"/>
                    <a:pt x="17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6"/>
            <p:cNvSpPr>
              <a:spLocks/>
            </p:cNvSpPr>
            <p:nvPr/>
          </p:nvSpPr>
          <p:spPr bwMode="auto">
            <a:xfrm>
              <a:off x="1900918" y="6348"/>
              <a:ext cx="3616265" cy="6848478"/>
            </a:xfrm>
            <a:custGeom>
              <a:avLst/>
              <a:gdLst>
                <a:gd name="T0" fmla="*/ 0 w 287"/>
                <a:gd name="T1" fmla="*/ 0 h 836"/>
                <a:gd name="T2" fmla="*/ 287 w 287"/>
                <a:gd name="T3" fmla="*/ 418 h 836"/>
                <a:gd name="T4" fmla="*/ 0 w 287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836">
                  <a:moveTo>
                    <a:pt x="0" y="0"/>
                  </a:moveTo>
                  <a:cubicBezTo>
                    <a:pt x="159" y="0"/>
                    <a:pt x="287" y="259"/>
                    <a:pt x="287" y="418"/>
                  </a:cubicBezTo>
                  <a:cubicBezTo>
                    <a:pt x="287" y="577"/>
                    <a:pt x="159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2279988" y="6350"/>
              <a:ext cx="3289507" cy="6848476"/>
            </a:xfrm>
            <a:custGeom>
              <a:avLst/>
              <a:gdLst>
                <a:gd name="T0" fmla="*/ 0 w 261"/>
                <a:gd name="T1" fmla="*/ 0 h 836"/>
                <a:gd name="T2" fmla="*/ 261 w 261"/>
                <a:gd name="T3" fmla="*/ 418 h 836"/>
                <a:gd name="T4" fmla="*/ 0 w 26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1" h="836">
                  <a:moveTo>
                    <a:pt x="0" y="0"/>
                  </a:moveTo>
                  <a:cubicBezTo>
                    <a:pt x="144" y="0"/>
                    <a:pt x="261" y="274"/>
                    <a:pt x="261" y="418"/>
                  </a:cubicBezTo>
                  <a:cubicBezTo>
                    <a:pt x="261" y="562"/>
                    <a:pt x="144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8C7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2649226" y="6348"/>
              <a:ext cx="2974944" cy="6848477"/>
            </a:xfrm>
            <a:custGeom>
              <a:avLst/>
              <a:gdLst>
                <a:gd name="T0" fmla="*/ 0 w 236"/>
                <a:gd name="T1" fmla="*/ 0 h 836"/>
                <a:gd name="T2" fmla="*/ 236 w 236"/>
                <a:gd name="T3" fmla="*/ 418 h 836"/>
                <a:gd name="T4" fmla="*/ 0 w 23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6" h="836">
                  <a:moveTo>
                    <a:pt x="0" y="0"/>
                  </a:moveTo>
                  <a:cubicBezTo>
                    <a:pt x="130" y="0"/>
                    <a:pt x="236" y="288"/>
                    <a:pt x="236" y="418"/>
                  </a:cubicBezTo>
                  <a:cubicBezTo>
                    <a:pt x="236" y="548"/>
                    <a:pt x="130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DCC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3034062" y="6348"/>
              <a:ext cx="2633556" cy="6848477"/>
            </a:xfrm>
            <a:custGeom>
              <a:avLst/>
              <a:gdLst>
                <a:gd name="T0" fmla="*/ 0 w 209"/>
                <a:gd name="T1" fmla="*/ 0 h 836"/>
                <a:gd name="T2" fmla="*/ 209 w 209"/>
                <a:gd name="T3" fmla="*/ 418 h 836"/>
                <a:gd name="T4" fmla="*/ 0 w 209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9" h="836">
                  <a:moveTo>
                    <a:pt x="0" y="0"/>
                  </a:moveTo>
                  <a:cubicBezTo>
                    <a:pt x="116" y="0"/>
                    <a:pt x="209" y="303"/>
                    <a:pt x="209" y="418"/>
                  </a:cubicBezTo>
                  <a:cubicBezTo>
                    <a:pt x="209" y="534"/>
                    <a:pt x="1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2D1D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3414719" y="6350"/>
              <a:ext cx="2306799" cy="6848475"/>
            </a:xfrm>
            <a:custGeom>
              <a:avLst/>
              <a:gdLst>
                <a:gd name="T0" fmla="*/ 0 w 183"/>
                <a:gd name="T1" fmla="*/ 0 h 836"/>
                <a:gd name="T2" fmla="*/ 183 w 183"/>
                <a:gd name="T3" fmla="*/ 418 h 836"/>
                <a:gd name="T4" fmla="*/ 0 w 183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3" h="836">
                  <a:moveTo>
                    <a:pt x="0" y="0"/>
                  </a:moveTo>
                  <a:cubicBezTo>
                    <a:pt x="101" y="0"/>
                    <a:pt x="183" y="317"/>
                    <a:pt x="183" y="418"/>
                  </a:cubicBezTo>
                  <a:cubicBezTo>
                    <a:pt x="183" y="519"/>
                    <a:pt x="10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7D6D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3799555" y="6350"/>
              <a:ext cx="1965412" cy="6848475"/>
            </a:xfrm>
            <a:custGeom>
              <a:avLst/>
              <a:gdLst>
                <a:gd name="T0" fmla="*/ 0 w 156"/>
                <a:gd name="T1" fmla="*/ 0 h 836"/>
                <a:gd name="T2" fmla="*/ 156 w 156"/>
                <a:gd name="T3" fmla="*/ 418 h 836"/>
                <a:gd name="T4" fmla="*/ 0 w 15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836">
                  <a:moveTo>
                    <a:pt x="0" y="0"/>
                  </a:moveTo>
                  <a:cubicBezTo>
                    <a:pt x="86" y="0"/>
                    <a:pt x="156" y="332"/>
                    <a:pt x="156" y="418"/>
                  </a:cubicBezTo>
                  <a:cubicBezTo>
                    <a:pt x="156" y="505"/>
                    <a:pt x="8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2"/>
            <p:cNvSpPr>
              <a:spLocks/>
            </p:cNvSpPr>
            <p:nvPr/>
          </p:nvSpPr>
          <p:spPr bwMode="auto">
            <a:xfrm>
              <a:off x="4168791" y="6350"/>
              <a:ext cx="1650850" cy="6848475"/>
            </a:xfrm>
            <a:custGeom>
              <a:avLst/>
              <a:gdLst>
                <a:gd name="T0" fmla="*/ 0 w 131"/>
                <a:gd name="T1" fmla="*/ 0 h 836"/>
                <a:gd name="T2" fmla="*/ 131 w 131"/>
                <a:gd name="T3" fmla="*/ 418 h 836"/>
                <a:gd name="T4" fmla="*/ 0 w 13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836">
                  <a:moveTo>
                    <a:pt x="0" y="0"/>
                  </a:moveTo>
                  <a:cubicBezTo>
                    <a:pt x="72" y="0"/>
                    <a:pt x="131" y="346"/>
                    <a:pt x="131" y="418"/>
                  </a:cubicBezTo>
                  <a:cubicBezTo>
                    <a:pt x="131" y="490"/>
                    <a:pt x="7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1E0E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/>
            <p:cNvSpPr>
              <a:spLocks/>
            </p:cNvSpPr>
            <p:nvPr/>
          </p:nvSpPr>
          <p:spPr bwMode="auto">
            <a:xfrm>
              <a:off x="4547860" y="6346"/>
              <a:ext cx="1324094" cy="6848479"/>
            </a:xfrm>
            <a:custGeom>
              <a:avLst/>
              <a:gdLst>
                <a:gd name="T0" fmla="*/ 0 w 105"/>
                <a:gd name="T1" fmla="*/ 0 h 836"/>
                <a:gd name="T2" fmla="*/ 105 w 105"/>
                <a:gd name="T3" fmla="*/ 418 h 836"/>
                <a:gd name="T4" fmla="*/ 0 w 10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836">
                  <a:moveTo>
                    <a:pt x="0" y="0"/>
                  </a:moveTo>
                  <a:cubicBezTo>
                    <a:pt x="58" y="0"/>
                    <a:pt x="105" y="360"/>
                    <a:pt x="105" y="418"/>
                  </a:cubicBezTo>
                  <a:cubicBezTo>
                    <a:pt x="105" y="476"/>
                    <a:pt x="5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6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4"/>
            <p:cNvSpPr>
              <a:spLocks/>
            </p:cNvSpPr>
            <p:nvPr/>
          </p:nvSpPr>
          <p:spPr bwMode="auto">
            <a:xfrm>
              <a:off x="4932695" y="6346"/>
              <a:ext cx="982707" cy="6848480"/>
            </a:xfrm>
            <a:custGeom>
              <a:avLst/>
              <a:gdLst>
                <a:gd name="T0" fmla="*/ 0 w 78"/>
                <a:gd name="T1" fmla="*/ 0 h 836"/>
                <a:gd name="T2" fmla="*/ 78 w 78"/>
                <a:gd name="T3" fmla="*/ 418 h 836"/>
                <a:gd name="T4" fmla="*/ 0 w 7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836">
                  <a:moveTo>
                    <a:pt x="0" y="0"/>
                  </a:moveTo>
                  <a:cubicBezTo>
                    <a:pt x="43" y="0"/>
                    <a:pt x="78" y="375"/>
                    <a:pt x="78" y="418"/>
                  </a:cubicBezTo>
                  <a:cubicBezTo>
                    <a:pt x="78" y="461"/>
                    <a:pt x="4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5"/>
            <p:cNvSpPr>
              <a:spLocks/>
            </p:cNvSpPr>
            <p:nvPr/>
          </p:nvSpPr>
          <p:spPr bwMode="auto">
            <a:xfrm>
              <a:off x="5313353" y="6352"/>
              <a:ext cx="655951" cy="6848473"/>
            </a:xfrm>
            <a:custGeom>
              <a:avLst/>
              <a:gdLst>
                <a:gd name="T0" fmla="*/ 0 w 52"/>
                <a:gd name="T1" fmla="*/ 0 h 836"/>
                <a:gd name="T2" fmla="*/ 52 w 52"/>
                <a:gd name="T3" fmla="*/ 418 h 836"/>
                <a:gd name="T4" fmla="*/ 0 w 5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6">
                  <a:moveTo>
                    <a:pt x="0" y="0"/>
                  </a:moveTo>
                  <a:cubicBezTo>
                    <a:pt x="28" y="0"/>
                    <a:pt x="52" y="389"/>
                    <a:pt x="52" y="418"/>
                  </a:cubicBezTo>
                  <a:cubicBezTo>
                    <a:pt x="52" y="447"/>
                    <a:pt x="2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0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6"/>
            <p:cNvSpPr>
              <a:spLocks/>
            </p:cNvSpPr>
            <p:nvPr/>
          </p:nvSpPr>
          <p:spPr bwMode="auto">
            <a:xfrm>
              <a:off x="5686769" y="6364"/>
              <a:ext cx="326756" cy="6848461"/>
            </a:xfrm>
            <a:custGeom>
              <a:avLst/>
              <a:gdLst>
                <a:gd name="T0" fmla="*/ 0 w 26"/>
                <a:gd name="T1" fmla="*/ 0 h 836"/>
                <a:gd name="T2" fmla="*/ 26 w 26"/>
                <a:gd name="T3" fmla="*/ 418 h 836"/>
                <a:gd name="T4" fmla="*/ 0 w 2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836">
                  <a:moveTo>
                    <a:pt x="0" y="0"/>
                  </a:moveTo>
                  <a:cubicBezTo>
                    <a:pt x="15" y="0"/>
                    <a:pt x="26" y="404"/>
                    <a:pt x="26" y="418"/>
                  </a:cubicBezTo>
                  <a:cubicBezTo>
                    <a:pt x="26" y="433"/>
                    <a:pt x="15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5F5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Line 57"/>
            <p:cNvSpPr>
              <a:spLocks noChangeShapeType="1"/>
            </p:cNvSpPr>
            <p:nvPr/>
          </p:nvSpPr>
          <p:spPr bwMode="auto">
            <a:xfrm>
              <a:off x="6067425" y="3176"/>
              <a:ext cx="0" cy="6851650"/>
            </a:xfrm>
            <a:prstGeom prst="line">
              <a:avLst/>
            </a:prstGeom>
            <a:noFill/>
            <a:ln w="7938" cap="flat">
              <a:solidFill>
                <a:srgbClr val="FAFAF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A30F3A3-4C96-4CBD-BF47-7673F612FF4F}"/>
              </a:ext>
            </a:extLst>
          </p:cNvPr>
          <p:cNvGrpSpPr/>
          <p:nvPr/>
        </p:nvGrpSpPr>
        <p:grpSpPr>
          <a:xfrm rot="10800000">
            <a:off x="7169548" y="6350"/>
            <a:ext cx="4970032" cy="6851650"/>
            <a:chOff x="1" y="3176"/>
            <a:chExt cx="6067424" cy="6851650"/>
          </a:xfrm>
        </p:grpSpPr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47321857-D686-4C5F-B6DF-F8E16B095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6350"/>
              <a:ext cx="5269552" cy="6848476"/>
            </a:xfrm>
            <a:custGeom>
              <a:avLst/>
              <a:gdLst>
                <a:gd name="T0" fmla="*/ 0 w 418"/>
                <a:gd name="T1" fmla="*/ 0 h 836"/>
                <a:gd name="T2" fmla="*/ 418 w 418"/>
                <a:gd name="T3" fmla="*/ 418 h 836"/>
                <a:gd name="T4" fmla="*/ 0 w 41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836">
                  <a:moveTo>
                    <a:pt x="0" y="0"/>
                  </a:moveTo>
                  <a:cubicBezTo>
                    <a:pt x="231" y="0"/>
                    <a:pt x="418" y="187"/>
                    <a:pt x="418" y="418"/>
                  </a:cubicBezTo>
                  <a:cubicBezTo>
                    <a:pt x="418" y="649"/>
                    <a:pt x="23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AAA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8D4788E-F2FE-41ED-94AA-6AE457C1E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55" y="6350"/>
              <a:ext cx="4940357" cy="6848476"/>
            </a:xfrm>
            <a:custGeom>
              <a:avLst/>
              <a:gdLst>
                <a:gd name="T0" fmla="*/ 0 w 392"/>
                <a:gd name="T1" fmla="*/ 0 h 836"/>
                <a:gd name="T2" fmla="*/ 392 w 392"/>
                <a:gd name="T3" fmla="*/ 418 h 836"/>
                <a:gd name="T4" fmla="*/ 0 w 39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2" h="836">
                  <a:moveTo>
                    <a:pt x="0" y="0"/>
                  </a:moveTo>
                  <a:cubicBezTo>
                    <a:pt x="216" y="0"/>
                    <a:pt x="392" y="202"/>
                    <a:pt x="392" y="418"/>
                  </a:cubicBezTo>
                  <a:cubicBezTo>
                    <a:pt x="392" y="635"/>
                    <a:pt x="2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FAF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61157603-6E05-4BE4-BC94-D24F34E66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89" y="6350"/>
              <a:ext cx="4598969" cy="6848476"/>
            </a:xfrm>
            <a:custGeom>
              <a:avLst/>
              <a:gdLst>
                <a:gd name="T0" fmla="*/ 0 w 365"/>
                <a:gd name="T1" fmla="*/ 0 h 836"/>
                <a:gd name="T2" fmla="*/ 365 w 365"/>
                <a:gd name="T3" fmla="*/ 418 h 836"/>
                <a:gd name="T4" fmla="*/ 0 w 36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5" h="836">
                  <a:moveTo>
                    <a:pt x="0" y="0"/>
                  </a:moveTo>
                  <a:cubicBezTo>
                    <a:pt x="202" y="0"/>
                    <a:pt x="365" y="216"/>
                    <a:pt x="365" y="418"/>
                  </a:cubicBezTo>
                  <a:cubicBezTo>
                    <a:pt x="365" y="620"/>
                    <a:pt x="20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4B4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BA4FE198-9755-489C-9FB0-F5DE5EA2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427" y="6350"/>
              <a:ext cx="4284406" cy="6848476"/>
            </a:xfrm>
            <a:custGeom>
              <a:avLst/>
              <a:gdLst>
                <a:gd name="T0" fmla="*/ 0 w 340"/>
                <a:gd name="T1" fmla="*/ 0 h 836"/>
                <a:gd name="T2" fmla="*/ 340 w 340"/>
                <a:gd name="T3" fmla="*/ 418 h 836"/>
                <a:gd name="T4" fmla="*/ 0 w 340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0" h="836">
                  <a:moveTo>
                    <a:pt x="0" y="0"/>
                  </a:moveTo>
                  <a:cubicBezTo>
                    <a:pt x="188" y="0"/>
                    <a:pt x="340" y="231"/>
                    <a:pt x="340" y="418"/>
                  </a:cubicBezTo>
                  <a:cubicBezTo>
                    <a:pt x="340" y="606"/>
                    <a:pt x="18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9B8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5">
              <a:extLst>
                <a:ext uri="{FF2B5EF4-FFF2-40B4-BE49-F238E27FC236}">
                  <a16:creationId xmlns:a16="http://schemas.microsoft.com/office/drawing/2014/main" id="{7BDE9843-6624-4C4C-B776-50ADC84B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781" y="6350"/>
              <a:ext cx="3955212" cy="6848476"/>
            </a:xfrm>
            <a:custGeom>
              <a:avLst/>
              <a:gdLst>
                <a:gd name="T0" fmla="*/ 0 w 314"/>
                <a:gd name="T1" fmla="*/ 0 h 836"/>
                <a:gd name="T2" fmla="*/ 314 w 314"/>
                <a:gd name="T3" fmla="*/ 418 h 836"/>
                <a:gd name="T4" fmla="*/ 0 w 314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4" h="836">
                  <a:moveTo>
                    <a:pt x="0" y="0"/>
                  </a:moveTo>
                  <a:cubicBezTo>
                    <a:pt x="173" y="0"/>
                    <a:pt x="314" y="245"/>
                    <a:pt x="314" y="418"/>
                  </a:cubicBezTo>
                  <a:cubicBezTo>
                    <a:pt x="314" y="591"/>
                    <a:pt x="17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6">
              <a:extLst>
                <a:ext uri="{FF2B5EF4-FFF2-40B4-BE49-F238E27FC236}">
                  <a16:creationId xmlns:a16="http://schemas.microsoft.com/office/drawing/2014/main" id="{2EEF6941-E1ED-40FB-9011-CE6C66F8A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918" y="6348"/>
              <a:ext cx="3616265" cy="6848478"/>
            </a:xfrm>
            <a:custGeom>
              <a:avLst/>
              <a:gdLst>
                <a:gd name="T0" fmla="*/ 0 w 287"/>
                <a:gd name="T1" fmla="*/ 0 h 836"/>
                <a:gd name="T2" fmla="*/ 287 w 287"/>
                <a:gd name="T3" fmla="*/ 418 h 836"/>
                <a:gd name="T4" fmla="*/ 0 w 287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836">
                  <a:moveTo>
                    <a:pt x="0" y="0"/>
                  </a:moveTo>
                  <a:cubicBezTo>
                    <a:pt x="159" y="0"/>
                    <a:pt x="287" y="259"/>
                    <a:pt x="287" y="418"/>
                  </a:cubicBezTo>
                  <a:cubicBezTo>
                    <a:pt x="287" y="577"/>
                    <a:pt x="159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7">
              <a:extLst>
                <a:ext uri="{FF2B5EF4-FFF2-40B4-BE49-F238E27FC236}">
                  <a16:creationId xmlns:a16="http://schemas.microsoft.com/office/drawing/2014/main" id="{30A1CC2D-0E39-4D6E-8B01-8EDE6C1A7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988" y="6350"/>
              <a:ext cx="3289507" cy="6848476"/>
            </a:xfrm>
            <a:custGeom>
              <a:avLst/>
              <a:gdLst>
                <a:gd name="T0" fmla="*/ 0 w 261"/>
                <a:gd name="T1" fmla="*/ 0 h 836"/>
                <a:gd name="T2" fmla="*/ 261 w 261"/>
                <a:gd name="T3" fmla="*/ 418 h 836"/>
                <a:gd name="T4" fmla="*/ 0 w 26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1" h="836">
                  <a:moveTo>
                    <a:pt x="0" y="0"/>
                  </a:moveTo>
                  <a:cubicBezTo>
                    <a:pt x="144" y="0"/>
                    <a:pt x="261" y="274"/>
                    <a:pt x="261" y="418"/>
                  </a:cubicBezTo>
                  <a:cubicBezTo>
                    <a:pt x="261" y="562"/>
                    <a:pt x="144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8C7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8">
              <a:extLst>
                <a:ext uri="{FF2B5EF4-FFF2-40B4-BE49-F238E27FC236}">
                  <a16:creationId xmlns:a16="http://schemas.microsoft.com/office/drawing/2014/main" id="{C37FD324-AE57-47D5-B5F7-AAA16BB6B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226" y="6348"/>
              <a:ext cx="2974944" cy="6848477"/>
            </a:xfrm>
            <a:custGeom>
              <a:avLst/>
              <a:gdLst>
                <a:gd name="T0" fmla="*/ 0 w 236"/>
                <a:gd name="T1" fmla="*/ 0 h 836"/>
                <a:gd name="T2" fmla="*/ 236 w 236"/>
                <a:gd name="T3" fmla="*/ 418 h 836"/>
                <a:gd name="T4" fmla="*/ 0 w 23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6" h="836">
                  <a:moveTo>
                    <a:pt x="0" y="0"/>
                  </a:moveTo>
                  <a:cubicBezTo>
                    <a:pt x="130" y="0"/>
                    <a:pt x="236" y="288"/>
                    <a:pt x="236" y="418"/>
                  </a:cubicBezTo>
                  <a:cubicBezTo>
                    <a:pt x="236" y="548"/>
                    <a:pt x="130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DCC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9">
              <a:extLst>
                <a:ext uri="{FF2B5EF4-FFF2-40B4-BE49-F238E27FC236}">
                  <a16:creationId xmlns:a16="http://schemas.microsoft.com/office/drawing/2014/main" id="{EA1AA4D4-22D4-47B0-A549-E375E16AF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062" y="6348"/>
              <a:ext cx="2633556" cy="6848477"/>
            </a:xfrm>
            <a:custGeom>
              <a:avLst/>
              <a:gdLst>
                <a:gd name="T0" fmla="*/ 0 w 209"/>
                <a:gd name="T1" fmla="*/ 0 h 836"/>
                <a:gd name="T2" fmla="*/ 209 w 209"/>
                <a:gd name="T3" fmla="*/ 418 h 836"/>
                <a:gd name="T4" fmla="*/ 0 w 209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9" h="836">
                  <a:moveTo>
                    <a:pt x="0" y="0"/>
                  </a:moveTo>
                  <a:cubicBezTo>
                    <a:pt x="116" y="0"/>
                    <a:pt x="209" y="303"/>
                    <a:pt x="209" y="418"/>
                  </a:cubicBezTo>
                  <a:cubicBezTo>
                    <a:pt x="209" y="534"/>
                    <a:pt x="1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2D1D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50">
              <a:extLst>
                <a:ext uri="{FF2B5EF4-FFF2-40B4-BE49-F238E27FC236}">
                  <a16:creationId xmlns:a16="http://schemas.microsoft.com/office/drawing/2014/main" id="{C221C1BE-E286-410D-8628-F4DEFF0C8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719" y="6350"/>
              <a:ext cx="2306799" cy="6848475"/>
            </a:xfrm>
            <a:custGeom>
              <a:avLst/>
              <a:gdLst>
                <a:gd name="T0" fmla="*/ 0 w 183"/>
                <a:gd name="T1" fmla="*/ 0 h 836"/>
                <a:gd name="T2" fmla="*/ 183 w 183"/>
                <a:gd name="T3" fmla="*/ 418 h 836"/>
                <a:gd name="T4" fmla="*/ 0 w 183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3" h="836">
                  <a:moveTo>
                    <a:pt x="0" y="0"/>
                  </a:moveTo>
                  <a:cubicBezTo>
                    <a:pt x="101" y="0"/>
                    <a:pt x="183" y="317"/>
                    <a:pt x="183" y="418"/>
                  </a:cubicBezTo>
                  <a:cubicBezTo>
                    <a:pt x="183" y="519"/>
                    <a:pt x="10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7D6D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1">
              <a:extLst>
                <a:ext uri="{FF2B5EF4-FFF2-40B4-BE49-F238E27FC236}">
                  <a16:creationId xmlns:a16="http://schemas.microsoft.com/office/drawing/2014/main" id="{AF61AF34-7912-464B-A499-FC7A5FB82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555" y="6350"/>
              <a:ext cx="1965412" cy="6848475"/>
            </a:xfrm>
            <a:custGeom>
              <a:avLst/>
              <a:gdLst>
                <a:gd name="T0" fmla="*/ 0 w 156"/>
                <a:gd name="T1" fmla="*/ 0 h 836"/>
                <a:gd name="T2" fmla="*/ 156 w 156"/>
                <a:gd name="T3" fmla="*/ 418 h 836"/>
                <a:gd name="T4" fmla="*/ 0 w 15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836">
                  <a:moveTo>
                    <a:pt x="0" y="0"/>
                  </a:moveTo>
                  <a:cubicBezTo>
                    <a:pt x="86" y="0"/>
                    <a:pt x="156" y="332"/>
                    <a:pt x="156" y="418"/>
                  </a:cubicBezTo>
                  <a:cubicBezTo>
                    <a:pt x="156" y="505"/>
                    <a:pt x="8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5AFB4C49-4BD4-4549-9B51-44781D17E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91" y="6350"/>
              <a:ext cx="1650850" cy="6848475"/>
            </a:xfrm>
            <a:custGeom>
              <a:avLst/>
              <a:gdLst>
                <a:gd name="T0" fmla="*/ 0 w 131"/>
                <a:gd name="T1" fmla="*/ 0 h 836"/>
                <a:gd name="T2" fmla="*/ 131 w 131"/>
                <a:gd name="T3" fmla="*/ 418 h 836"/>
                <a:gd name="T4" fmla="*/ 0 w 13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836">
                  <a:moveTo>
                    <a:pt x="0" y="0"/>
                  </a:moveTo>
                  <a:cubicBezTo>
                    <a:pt x="72" y="0"/>
                    <a:pt x="131" y="346"/>
                    <a:pt x="131" y="418"/>
                  </a:cubicBezTo>
                  <a:cubicBezTo>
                    <a:pt x="131" y="490"/>
                    <a:pt x="7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1E0E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F5211083-D8DF-4FE8-9490-76F132E0B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860" y="6346"/>
              <a:ext cx="1324094" cy="6848479"/>
            </a:xfrm>
            <a:custGeom>
              <a:avLst/>
              <a:gdLst>
                <a:gd name="T0" fmla="*/ 0 w 105"/>
                <a:gd name="T1" fmla="*/ 0 h 836"/>
                <a:gd name="T2" fmla="*/ 105 w 105"/>
                <a:gd name="T3" fmla="*/ 418 h 836"/>
                <a:gd name="T4" fmla="*/ 0 w 10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836">
                  <a:moveTo>
                    <a:pt x="0" y="0"/>
                  </a:moveTo>
                  <a:cubicBezTo>
                    <a:pt x="58" y="0"/>
                    <a:pt x="105" y="360"/>
                    <a:pt x="105" y="418"/>
                  </a:cubicBezTo>
                  <a:cubicBezTo>
                    <a:pt x="105" y="476"/>
                    <a:pt x="5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6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332A37BA-DEFE-4052-8357-7106F079E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695" y="6346"/>
              <a:ext cx="982707" cy="6848480"/>
            </a:xfrm>
            <a:custGeom>
              <a:avLst/>
              <a:gdLst>
                <a:gd name="T0" fmla="*/ 0 w 78"/>
                <a:gd name="T1" fmla="*/ 0 h 836"/>
                <a:gd name="T2" fmla="*/ 78 w 78"/>
                <a:gd name="T3" fmla="*/ 418 h 836"/>
                <a:gd name="T4" fmla="*/ 0 w 7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836">
                  <a:moveTo>
                    <a:pt x="0" y="0"/>
                  </a:moveTo>
                  <a:cubicBezTo>
                    <a:pt x="43" y="0"/>
                    <a:pt x="78" y="375"/>
                    <a:pt x="78" y="418"/>
                  </a:cubicBezTo>
                  <a:cubicBezTo>
                    <a:pt x="78" y="461"/>
                    <a:pt x="4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F6061538-2E28-4903-ABA1-A712A54DB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53" y="6352"/>
              <a:ext cx="655951" cy="6848473"/>
            </a:xfrm>
            <a:custGeom>
              <a:avLst/>
              <a:gdLst>
                <a:gd name="T0" fmla="*/ 0 w 52"/>
                <a:gd name="T1" fmla="*/ 0 h 836"/>
                <a:gd name="T2" fmla="*/ 52 w 52"/>
                <a:gd name="T3" fmla="*/ 418 h 836"/>
                <a:gd name="T4" fmla="*/ 0 w 5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6">
                  <a:moveTo>
                    <a:pt x="0" y="0"/>
                  </a:moveTo>
                  <a:cubicBezTo>
                    <a:pt x="28" y="0"/>
                    <a:pt x="52" y="389"/>
                    <a:pt x="52" y="418"/>
                  </a:cubicBezTo>
                  <a:cubicBezTo>
                    <a:pt x="52" y="447"/>
                    <a:pt x="2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0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615CDC0E-C382-4048-B97A-9CEAACA4E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769" y="6364"/>
              <a:ext cx="326756" cy="6848461"/>
            </a:xfrm>
            <a:custGeom>
              <a:avLst/>
              <a:gdLst>
                <a:gd name="T0" fmla="*/ 0 w 26"/>
                <a:gd name="T1" fmla="*/ 0 h 836"/>
                <a:gd name="T2" fmla="*/ 26 w 26"/>
                <a:gd name="T3" fmla="*/ 418 h 836"/>
                <a:gd name="T4" fmla="*/ 0 w 2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836">
                  <a:moveTo>
                    <a:pt x="0" y="0"/>
                  </a:moveTo>
                  <a:cubicBezTo>
                    <a:pt x="15" y="0"/>
                    <a:pt x="26" y="404"/>
                    <a:pt x="26" y="418"/>
                  </a:cubicBezTo>
                  <a:cubicBezTo>
                    <a:pt x="26" y="433"/>
                    <a:pt x="15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5F5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57">
              <a:extLst>
                <a:ext uri="{FF2B5EF4-FFF2-40B4-BE49-F238E27FC236}">
                  <a16:creationId xmlns:a16="http://schemas.microsoft.com/office/drawing/2014/main" id="{3FE31944-0DE4-4DBF-A525-87124918C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7425" y="3176"/>
              <a:ext cx="0" cy="6851650"/>
            </a:xfrm>
            <a:prstGeom prst="line">
              <a:avLst/>
            </a:prstGeom>
            <a:noFill/>
            <a:ln w="7938" cap="flat">
              <a:solidFill>
                <a:srgbClr val="FAFAF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95617A7-6D19-4BDD-8930-6567726BD00B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5" cy="990217"/>
          </a:xfrm>
        </p:grpSpPr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CCA5D2F4-A0DC-4F49-B9DF-66E275DD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96" name="AutoShape 28">
              <a:extLst>
                <a:ext uri="{FF2B5EF4-FFF2-40B4-BE49-F238E27FC236}">
                  <a16:creationId xmlns:a16="http://schemas.microsoft.com/office/drawing/2014/main" id="{EE3E9EF6-E947-43FA-84B2-4A050AA97D2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2B6E270B-A9E9-4FD6-A81A-EA52C73DB1D9}"/>
                </a:ext>
              </a:extLst>
            </p:cNvPr>
            <p:cNvSpPr txBox="1"/>
            <p:nvPr/>
          </p:nvSpPr>
          <p:spPr>
            <a:xfrm>
              <a:off x="291415" y="536238"/>
              <a:ext cx="600191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A5A103F0-49A8-42BD-810E-A0399F6D34D2}"/>
                </a:ext>
              </a:extLst>
            </p:cNvPr>
            <p:cNvSpPr txBox="1"/>
            <p:nvPr/>
          </p:nvSpPr>
          <p:spPr>
            <a:xfrm>
              <a:off x="903056" y="536189"/>
              <a:ext cx="1681752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研究现状</a:t>
              </a:r>
              <a:endParaRPr lang="zh-CN" altLang="en-US" sz="2800" dirty="0"/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74D52B71-2934-400D-A355-D70D6C465F0F}"/>
              </a:ext>
            </a:extLst>
          </p:cNvPr>
          <p:cNvSpPr txBox="1"/>
          <p:nvPr/>
        </p:nvSpPr>
        <p:spPr>
          <a:xfrm>
            <a:off x="5108949" y="2834769"/>
            <a:ext cx="1803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j-lt"/>
              </a:rPr>
              <a:t>1</a:t>
            </a:r>
            <a:r>
              <a:rPr lang="zh-CN" altLang="en-US" sz="2000" b="1" dirty="0">
                <a:latin typeface="+mj-lt"/>
              </a:rPr>
              <a:t>，取决于所选配体的性质</a:t>
            </a:r>
            <a:endParaRPr lang="en-US" altLang="zh-CN" sz="2000" b="1" dirty="0">
              <a:latin typeface="+mj-lt"/>
            </a:endParaRPr>
          </a:p>
          <a:p>
            <a:endParaRPr lang="zh-CN" altLang="en-US" sz="2000" b="1" dirty="0">
              <a:latin typeface="+mj-lt"/>
            </a:endParaRPr>
          </a:p>
        </p:txBody>
      </p:sp>
      <p:sp>
        <p:nvSpPr>
          <p:cNvPr id="100" name="文本框 10">
            <a:extLst>
              <a:ext uri="{FF2B5EF4-FFF2-40B4-BE49-F238E27FC236}">
                <a16:creationId xmlns:a16="http://schemas.microsoft.com/office/drawing/2014/main" id="{F71F9DF4-9B6A-45D2-BD87-167765AC8371}"/>
              </a:ext>
            </a:extLst>
          </p:cNvPr>
          <p:cNvSpPr txBox="1"/>
          <p:nvPr/>
        </p:nvSpPr>
        <p:spPr>
          <a:xfrm>
            <a:off x="5175226" y="3916276"/>
            <a:ext cx="195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+mj-lt"/>
              </a:rPr>
              <a:t>2</a:t>
            </a:r>
            <a:r>
              <a:rPr lang="zh-CN" altLang="en-US" sz="2000" b="1" dirty="0">
                <a:latin typeface="+mj-lt"/>
              </a:rPr>
              <a:t>，已知结构的蛋白不多</a:t>
            </a:r>
          </a:p>
        </p:txBody>
      </p:sp>
      <p:sp>
        <p:nvSpPr>
          <p:cNvPr id="101" name="文本框 10">
            <a:extLst>
              <a:ext uri="{FF2B5EF4-FFF2-40B4-BE49-F238E27FC236}">
                <a16:creationId xmlns:a16="http://schemas.microsoft.com/office/drawing/2014/main" id="{FAB1A6B5-7EBF-4C40-B686-8BB9C8B4991C}"/>
              </a:ext>
            </a:extLst>
          </p:cNvPr>
          <p:cNvSpPr txBox="1"/>
          <p:nvPr/>
        </p:nvSpPr>
        <p:spPr>
          <a:xfrm>
            <a:off x="4979330" y="5185700"/>
            <a:ext cx="2309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+mj-lt"/>
              </a:rPr>
              <a:t>3</a:t>
            </a:r>
            <a:r>
              <a:rPr lang="zh-CN" altLang="en-US" sz="2000" b="1" dirty="0">
                <a:latin typeface="+mj-lt"/>
              </a:rPr>
              <a:t>，精确度有待提升，还有提升空间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FC372DEA-9D10-46CA-856D-5D0BB24871BA}"/>
              </a:ext>
            </a:extLst>
          </p:cNvPr>
          <p:cNvSpPr txBox="1"/>
          <p:nvPr/>
        </p:nvSpPr>
        <p:spPr>
          <a:xfrm>
            <a:off x="4801980" y="1461658"/>
            <a:ext cx="2573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lt"/>
              </a:rPr>
              <a:t>缺点与不足</a:t>
            </a: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45F4326E-E1C9-4604-ACB6-5850279E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6" y="2131563"/>
            <a:ext cx="2616179" cy="2594874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A74EAC32-A487-4775-A85A-EB8313CFA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82" y="2018319"/>
            <a:ext cx="3894943" cy="26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-7938" y="3988689"/>
            <a:ext cx="12199938" cy="1267805"/>
            <a:chOff x="-5" y="1757"/>
            <a:chExt cx="7685" cy="75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885"/>
              <a:ext cx="768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-5" y="1779"/>
              <a:ext cx="7680" cy="736"/>
            </a:xfrm>
            <a:custGeom>
              <a:avLst/>
              <a:gdLst>
                <a:gd name="T0" fmla="*/ 0 w 1479"/>
                <a:gd name="T1" fmla="*/ 32 h 138"/>
                <a:gd name="T2" fmla="*/ 168 w 1479"/>
                <a:gd name="T3" fmla="*/ 69 h 138"/>
                <a:gd name="T4" fmla="*/ 499 w 1479"/>
                <a:gd name="T5" fmla="*/ 69 h 138"/>
                <a:gd name="T6" fmla="*/ 1000 w 1479"/>
                <a:gd name="T7" fmla="*/ 69 h 138"/>
                <a:gd name="T8" fmla="*/ 1320 w 1479"/>
                <a:gd name="T9" fmla="*/ 63 h 138"/>
                <a:gd name="T10" fmla="*/ 1479 w 1479"/>
                <a:gd name="T11" fmla="*/ 3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8">
                  <a:moveTo>
                    <a:pt x="0" y="32"/>
                  </a:moveTo>
                  <a:cubicBezTo>
                    <a:pt x="0" y="32"/>
                    <a:pt x="75" y="32"/>
                    <a:pt x="168" y="69"/>
                  </a:cubicBezTo>
                  <a:cubicBezTo>
                    <a:pt x="262" y="106"/>
                    <a:pt x="336" y="130"/>
                    <a:pt x="499" y="69"/>
                  </a:cubicBezTo>
                  <a:cubicBezTo>
                    <a:pt x="662" y="8"/>
                    <a:pt x="840" y="0"/>
                    <a:pt x="1000" y="69"/>
                  </a:cubicBezTo>
                  <a:cubicBezTo>
                    <a:pt x="1160" y="138"/>
                    <a:pt x="1320" y="63"/>
                    <a:pt x="1320" y="63"/>
                  </a:cubicBezTo>
                  <a:cubicBezTo>
                    <a:pt x="1320" y="63"/>
                    <a:pt x="1408" y="34"/>
                    <a:pt x="1479" y="34"/>
                  </a:cubicBezTo>
                </a:path>
              </a:pathLst>
            </a:custGeom>
            <a:noFill/>
            <a:ln w="7938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5" y="1843"/>
              <a:ext cx="7680" cy="602"/>
            </a:xfrm>
            <a:custGeom>
              <a:avLst/>
              <a:gdLst>
                <a:gd name="T0" fmla="*/ 0 w 1479"/>
                <a:gd name="T1" fmla="*/ 26 h 113"/>
                <a:gd name="T2" fmla="*/ 168 w 1479"/>
                <a:gd name="T3" fmla="*/ 57 h 113"/>
                <a:gd name="T4" fmla="*/ 499 w 1479"/>
                <a:gd name="T5" fmla="*/ 57 h 113"/>
                <a:gd name="T6" fmla="*/ 1000 w 1479"/>
                <a:gd name="T7" fmla="*/ 57 h 113"/>
                <a:gd name="T8" fmla="*/ 1320 w 1479"/>
                <a:gd name="T9" fmla="*/ 52 h 113"/>
                <a:gd name="T10" fmla="*/ 1479 w 1479"/>
                <a:gd name="T11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3">
                  <a:moveTo>
                    <a:pt x="0" y="26"/>
                  </a:moveTo>
                  <a:cubicBezTo>
                    <a:pt x="0" y="26"/>
                    <a:pt x="75" y="26"/>
                    <a:pt x="168" y="57"/>
                  </a:cubicBezTo>
                  <a:cubicBezTo>
                    <a:pt x="262" y="87"/>
                    <a:pt x="336" y="107"/>
                    <a:pt x="499" y="57"/>
                  </a:cubicBezTo>
                  <a:cubicBezTo>
                    <a:pt x="662" y="7"/>
                    <a:pt x="840" y="0"/>
                    <a:pt x="1000" y="57"/>
                  </a:cubicBezTo>
                  <a:cubicBezTo>
                    <a:pt x="1160" y="113"/>
                    <a:pt x="1320" y="52"/>
                    <a:pt x="1320" y="52"/>
                  </a:cubicBezTo>
                  <a:cubicBezTo>
                    <a:pt x="1320" y="52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E1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5" y="1907"/>
              <a:ext cx="7680" cy="474"/>
            </a:xfrm>
            <a:custGeom>
              <a:avLst/>
              <a:gdLst>
                <a:gd name="T0" fmla="*/ 0 w 1479"/>
                <a:gd name="T1" fmla="*/ 21 h 89"/>
                <a:gd name="T2" fmla="*/ 168 w 1479"/>
                <a:gd name="T3" fmla="*/ 44 h 89"/>
                <a:gd name="T4" fmla="*/ 499 w 1479"/>
                <a:gd name="T5" fmla="*/ 44 h 89"/>
                <a:gd name="T6" fmla="*/ 1000 w 1479"/>
                <a:gd name="T7" fmla="*/ 45 h 89"/>
                <a:gd name="T8" fmla="*/ 1320 w 1479"/>
                <a:gd name="T9" fmla="*/ 41 h 89"/>
                <a:gd name="T10" fmla="*/ 1479 w 1479"/>
                <a:gd name="T11" fmla="*/ 2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9">
                  <a:moveTo>
                    <a:pt x="0" y="21"/>
                  </a:moveTo>
                  <a:cubicBezTo>
                    <a:pt x="0" y="21"/>
                    <a:pt x="75" y="21"/>
                    <a:pt x="168" y="44"/>
                  </a:cubicBezTo>
                  <a:cubicBezTo>
                    <a:pt x="262" y="68"/>
                    <a:pt x="336" y="83"/>
                    <a:pt x="499" y="44"/>
                  </a:cubicBezTo>
                  <a:cubicBezTo>
                    <a:pt x="662" y="5"/>
                    <a:pt x="840" y="0"/>
                    <a:pt x="1000" y="45"/>
                  </a:cubicBezTo>
                  <a:cubicBezTo>
                    <a:pt x="1160" y="89"/>
                    <a:pt x="1320" y="41"/>
                    <a:pt x="1320" y="41"/>
                  </a:cubicBezTo>
                  <a:cubicBezTo>
                    <a:pt x="1320" y="41"/>
                    <a:pt x="1408" y="22"/>
                    <a:pt x="1479" y="22"/>
                  </a:cubicBezTo>
                </a:path>
              </a:pathLst>
            </a:custGeom>
            <a:noFill/>
            <a:ln w="7938" cap="flat">
              <a:solidFill>
                <a:srgbClr val="D7D5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5" y="1976"/>
              <a:ext cx="7680" cy="336"/>
            </a:xfrm>
            <a:custGeom>
              <a:avLst/>
              <a:gdLst>
                <a:gd name="T0" fmla="*/ 0 w 1479"/>
                <a:gd name="T1" fmla="*/ 14 h 63"/>
                <a:gd name="T2" fmla="*/ 168 w 1479"/>
                <a:gd name="T3" fmla="*/ 31 h 63"/>
                <a:gd name="T4" fmla="*/ 499 w 1479"/>
                <a:gd name="T5" fmla="*/ 31 h 63"/>
                <a:gd name="T6" fmla="*/ 1000 w 1479"/>
                <a:gd name="T7" fmla="*/ 31 h 63"/>
                <a:gd name="T8" fmla="*/ 1320 w 1479"/>
                <a:gd name="T9" fmla="*/ 29 h 63"/>
                <a:gd name="T10" fmla="*/ 1479 w 1479"/>
                <a:gd name="T11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14"/>
                  </a:moveTo>
                  <a:cubicBezTo>
                    <a:pt x="0" y="14"/>
                    <a:pt x="75" y="14"/>
                    <a:pt x="168" y="31"/>
                  </a:cubicBezTo>
                  <a:cubicBezTo>
                    <a:pt x="262" y="48"/>
                    <a:pt x="336" y="59"/>
                    <a:pt x="499" y="31"/>
                  </a:cubicBezTo>
                  <a:cubicBezTo>
                    <a:pt x="662" y="3"/>
                    <a:pt x="840" y="0"/>
                    <a:pt x="1000" y="31"/>
                  </a:cubicBezTo>
                  <a:cubicBezTo>
                    <a:pt x="1160" y="63"/>
                    <a:pt x="1320" y="29"/>
                    <a:pt x="1320" y="29"/>
                  </a:cubicBezTo>
                  <a:cubicBezTo>
                    <a:pt x="1320" y="29"/>
                    <a:pt x="1408" y="15"/>
                    <a:pt x="1479" y="15"/>
                  </a:cubicBezTo>
                </a:path>
              </a:pathLst>
            </a:custGeom>
            <a:noFill/>
            <a:ln w="7938" cap="flat">
              <a:solidFill>
                <a:srgbClr val="CD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-5" y="2040"/>
              <a:ext cx="7680" cy="203"/>
            </a:xfrm>
            <a:custGeom>
              <a:avLst/>
              <a:gdLst>
                <a:gd name="T0" fmla="*/ 0 w 1479"/>
                <a:gd name="T1" fmla="*/ 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17 h 38"/>
                <a:gd name="T10" fmla="*/ 1479 w 1479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9"/>
                  </a:moveTo>
                  <a:cubicBezTo>
                    <a:pt x="0" y="9"/>
                    <a:pt x="75" y="9"/>
                    <a:pt x="168" y="19"/>
                  </a:cubicBezTo>
                  <a:cubicBezTo>
                    <a:pt x="262" y="29"/>
                    <a:pt x="336" y="36"/>
                    <a:pt x="499" y="19"/>
                  </a:cubicBezTo>
                  <a:cubicBezTo>
                    <a:pt x="662" y="2"/>
                    <a:pt x="840" y="0"/>
                    <a:pt x="1000" y="19"/>
                  </a:cubicBezTo>
                  <a:cubicBezTo>
                    <a:pt x="1160" y="38"/>
                    <a:pt x="1320" y="17"/>
                    <a:pt x="1320" y="17"/>
                  </a:cubicBezTo>
                  <a:cubicBezTo>
                    <a:pt x="1320" y="1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C4C1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5" y="2104"/>
              <a:ext cx="7680" cy="69"/>
            </a:xfrm>
            <a:custGeom>
              <a:avLst/>
              <a:gdLst>
                <a:gd name="T0" fmla="*/ 0 w 1479"/>
                <a:gd name="T1" fmla="*/ 3 h 13"/>
                <a:gd name="T2" fmla="*/ 168 w 1479"/>
                <a:gd name="T3" fmla="*/ 7 h 13"/>
                <a:gd name="T4" fmla="*/ 499 w 1479"/>
                <a:gd name="T5" fmla="*/ 7 h 13"/>
                <a:gd name="T6" fmla="*/ 1000 w 1479"/>
                <a:gd name="T7" fmla="*/ 7 h 13"/>
                <a:gd name="T8" fmla="*/ 1320 w 1479"/>
                <a:gd name="T9" fmla="*/ 6 h 13"/>
                <a:gd name="T10" fmla="*/ 1479 w 1479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">
                  <a:moveTo>
                    <a:pt x="0" y="3"/>
                  </a:moveTo>
                  <a:cubicBezTo>
                    <a:pt x="0" y="3"/>
                    <a:pt x="75" y="3"/>
                    <a:pt x="168" y="7"/>
                  </a:cubicBezTo>
                  <a:cubicBezTo>
                    <a:pt x="262" y="10"/>
                    <a:pt x="336" y="12"/>
                    <a:pt x="499" y="7"/>
                  </a:cubicBezTo>
                  <a:cubicBezTo>
                    <a:pt x="662" y="1"/>
                    <a:pt x="840" y="0"/>
                    <a:pt x="1000" y="7"/>
                  </a:cubicBezTo>
                  <a:cubicBezTo>
                    <a:pt x="1160" y="13"/>
                    <a:pt x="1320" y="6"/>
                    <a:pt x="1320" y="6"/>
                  </a:cubicBezTo>
                  <a:cubicBezTo>
                    <a:pt x="1320" y="6"/>
                    <a:pt x="1408" y="3"/>
                    <a:pt x="1479" y="3"/>
                  </a:cubicBezTo>
                </a:path>
              </a:pathLst>
            </a:custGeom>
            <a:noFill/>
            <a:ln w="7938" cap="flat">
              <a:solidFill>
                <a:srgbClr val="BBB7B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-5" y="2104"/>
              <a:ext cx="7680" cy="64"/>
            </a:xfrm>
            <a:custGeom>
              <a:avLst/>
              <a:gdLst>
                <a:gd name="T0" fmla="*/ 0 w 1479"/>
                <a:gd name="T1" fmla="*/ 10 h 12"/>
                <a:gd name="T2" fmla="*/ 168 w 1479"/>
                <a:gd name="T3" fmla="*/ 6 h 12"/>
                <a:gd name="T4" fmla="*/ 499 w 1479"/>
                <a:gd name="T5" fmla="*/ 6 h 12"/>
                <a:gd name="T6" fmla="*/ 1000 w 1479"/>
                <a:gd name="T7" fmla="*/ 6 h 12"/>
                <a:gd name="T8" fmla="*/ 1320 w 1479"/>
                <a:gd name="T9" fmla="*/ 7 h 12"/>
                <a:gd name="T10" fmla="*/ 1479 w 1479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2">
                  <a:moveTo>
                    <a:pt x="0" y="10"/>
                  </a:moveTo>
                  <a:cubicBezTo>
                    <a:pt x="0" y="10"/>
                    <a:pt x="75" y="10"/>
                    <a:pt x="168" y="6"/>
                  </a:cubicBezTo>
                  <a:cubicBezTo>
                    <a:pt x="262" y="3"/>
                    <a:pt x="336" y="1"/>
                    <a:pt x="499" y="6"/>
                  </a:cubicBezTo>
                  <a:cubicBezTo>
                    <a:pt x="662" y="12"/>
                    <a:pt x="840" y="12"/>
                    <a:pt x="1000" y="6"/>
                  </a:cubicBezTo>
                  <a:cubicBezTo>
                    <a:pt x="1160" y="0"/>
                    <a:pt x="1320" y="7"/>
                    <a:pt x="1320" y="7"/>
                  </a:cubicBezTo>
                  <a:cubicBezTo>
                    <a:pt x="1320" y="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B1AEA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-5" y="2035"/>
              <a:ext cx="7680" cy="202"/>
            </a:xfrm>
            <a:custGeom>
              <a:avLst/>
              <a:gdLst>
                <a:gd name="T0" fmla="*/ 0 w 1479"/>
                <a:gd name="T1" fmla="*/ 2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20 h 38"/>
                <a:gd name="T10" fmla="*/ 1479 w 1479"/>
                <a:gd name="T1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29"/>
                  </a:moveTo>
                  <a:cubicBezTo>
                    <a:pt x="0" y="29"/>
                    <a:pt x="75" y="29"/>
                    <a:pt x="168" y="19"/>
                  </a:cubicBezTo>
                  <a:cubicBezTo>
                    <a:pt x="262" y="9"/>
                    <a:pt x="336" y="2"/>
                    <a:pt x="499" y="19"/>
                  </a:cubicBezTo>
                  <a:cubicBezTo>
                    <a:pt x="662" y="36"/>
                    <a:pt x="840" y="38"/>
                    <a:pt x="1000" y="19"/>
                  </a:cubicBezTo>
                  <a:cubicBezTo>
                    <a:pt x="1160" y="0"/>
                    <a:pt x="1320" y="20"/>
                    <a:pt x="1320" y="20"/>
                  </a:cubicBezTo>
                  <a:cubicBezTo>
                    <a:pt x="1320" y="20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A8A4A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-5" y="1965"/>
              <a:ext cx="7680" cy="336"/>
            </a:xfrm>
            <a:custGeom>
              <a:avLst/>
              <a:gdLst>
                <a:gd name="T0" fmla="*/ 0 w 1479"/>
                <a:gd name="T1" fmla="*/ 49 h 63"/>
                <a:gd name="T2" fmla="*/ 168 w 1479"/>
                <a:gd name="T3" fmla="*/ 32 h 63"/>
                <a:gd name="T4" fmla="*/ 499 w 1479"/>
                <a:gd name="T5" fmla="*/ 32 h 63"/>
                <a:gd name="T6" fmla="*/ 1000 w 1479"/>
                <a:gd name="T7" fmla="*/ 32 h 63"/>
                <a:gd name="T8" fmla="*/ 1320 w 1479"/>
                <a:gd name="T9" fmla="*/ 34 h 63"/>
                <a:gd name="T10" fmla="*/ 1479 w 1479"/>
                <a:gd name="T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49"/>
                  </a:moveTo>
                  <a:cubicBezTo>
                    <a:pt x="0" y="49"/>
                    <a:pt x="75" y="49"/>
                    <a:pt x="168" y="32"/>
                  </a:cubicBezTo>
                  <a:cubicBezTo>
                    <a:pt x="262" y="15"/>
                    <a:pt x="336" y="4"/>
                    <a:pt x="499" y="32"/>
                  </a:cubicBezTo>
                  <a:cubicBezTo>
                    <a:pt x="662" y="59"/>
                    <a:pt x="840" y="63"/>
                    <a:pt x="1000" y="32"/>
                  </a:cubicBezTo>
                  <a:cubicBezTo>
                    <a:pt x="1160" y="0"/>
                    <a:pt x="1320" y="34"/>
                    <a:pt x="1320" y="34"/>
                  </a:cubicBezTo>
                  <a:cubicBezTo>
                    <a:pt x="1320" y="34"/>
                    <a:pt x="1408" y="47"/>
                    <a:pt x="1479" y="47"/>
                  </a:cubicBezTo>
                </a:path>
              </a:pathLst>
            </a:custGeom>
            <a:noFill/>
            <a:ln w="7938" cap="flat">
              <a:solidFill>
                <a:srgbClr val="9E9B9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-5" y="1896"/>
              <a:ext cx="7680" cy="469"/>
            </a:xfrm>
            <a:custGeom>
              <a:avLst/>
              <a:gdLst>
                <a:gd name="T0" fmla="*/ 0 w 1479"/>
                <a:gd name="T1" fmla="*/ 68 h 88"/>
                <a:gd name="T2" fmla="*/ 168 w 1479"/>
                <a:gd name="T3" fmla="*/ 44 h 88"/>
                <a:gd name="T4" fmla="*/ 499 w 1479"/>
                <a:gd name="T5" fmla="*/ 44 h 88"/>
                <a:gd name="T6" fmla="*/ 1000 w 1479"/>
                <a:gd name="T7" fmla="*/ 44 h 88"/>
                <a:gd name="T8" fmla="*/ 1320 w 1479"/>
                <a:gd name="T9" fmla="*/ 48 h 88"/>
                <a:gd name="T10" fmla="*/ 1479 w 1479"/>
                <a:gd name="T11" fmla="*/ 6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8">
                  <a:moveTo>
                    <a:pt x="0" y="68"/>
                  </a:moveTo>
                  <a:cubicBezTo>
                    <a:pt x="0" y="68"/>
                    <a:pt x="75" y="68"/>
                    <a:pt x="168" y="44"/>
                  </a:cubicBezTo>
                  <a:cubicBezTo>
                    <a:pt x="262" y="21"/>
                    <a:pt x="336" y="5"/>
                    <a:pt x="499" y="44"/>
                  </a:cubicBezTo>
                  <a:cubicBezTo>
                    <a:pt x="662" y="83"/>
                    <a:pt x="840" y="88"/>
                    <a:pt x="1000" y="44"/>
                  </a:cubicBezTo>
                  <a:cubicBezTo>
                    <a:pt x="1160" y="0"/>
                    <a:pt x="1320" y="48"/>
                    <a:pt x="1320" y="48"/>
                  </a:cubicBezTo>
                  <a:cubicBezTo>
                    <a:pt x="1320" y="48"/>
                    <a:pt x="1408" y="66"/>
                    <a:pt x="1479" y="66"/>
                  </a:cubicBezTo>
                </a:path>
              </a:pathLst>
            </a:custGeom>
            <a:noFill/>
            <a:ln w="7938" cap="flat">
              <a:solidFill>
                <a:srgbClr val="9491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-5" y="1827"/>
              <a:ext cx="7680" cy="608"/>
            </a:xfrm>
            <a:custGeom>
              <a:avLst/>
              <a:gdLst>
                <a:gd name="T0" fmla="*/ 0 w 1479"/>
                <a:gd name="T1" fmla="*/ 88 h 114"/>
                <a:gd name="T2" fmla="*/ 168 w 1479"/>
                <a:gd name="T3" fmla="*/ 57 h 114"/>
                <a:gd name="T4" fmla="*/ 499 w 1479"/>
                <a:gd name="T5" fmla="*/ 57 h 114"/>
                <a:gd name="T6" fmla="*/ 1000 w 1479"/>
                <a:gd name="T7" fmla="*/ 57 h 114"/>
                <a:gd name="T8" fmla="*/ 1320 w 1479"/>
                <a:gd name="T9" fmla="*/ 62 h 114"/>
                <a:gd name="T10" fmla="*/ 1479 w 1479"/>
                <a:gd name="T1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4">
                  <a:moveTo>
                    <a:pt x="0" y="88"/>
                  </a:moveTo>
                  <a:cubicBezTo>
                    <a:pt x="0" y="88"/>
                    <a:pt x="75" y="88"/>
                    <a:pt x="168" y="57"/>
                  </a:cubicBezTo>
                  <a:cubicBezTo>
                    <a:pt x="262" y="26"/>
                    <a:pt x="336" y="7"/>
                    <a:pt x="499" y="57"/>
                  </a:cubicBezTo>
                  <a:cubicBezTo>
                    <a:pt x="662" y="107"/>
                    <a:pt x="840" y="114"/>
                    <a:pt x="1000" y="57"/>
                  </a:cubicBezTo>
                  <a:cubicBezTo>
                    <a:pt x="1160" y="0"/>
                    <a:pt x="1320" y="62"/>
                    <a:pt x="1320" y="62"/>
                  </a:cubicBezTo>
                  <a:cubicBezTo>
                    <a:pt x="1320" y="62"/>
                    <a:pt x="1408" y="85"/>
                    <a:pt x="1479" y="85"/>
                  </a:cubicBezTo>
                </a:path>
              </a:pathLst>
            </a:custGeom>
            <a:noFill/>
            <a:ln w="7938" cap="flat">
              <a:solidFill>
                <a:srgbClr val="8A88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-5" y="1757"/>
              <a:ext cx="7680" cy="742"/>
            </a:xfrm>
            <a:custGeom>
              <a:avLst/>
              <a:gdLst>
                <a:gd name="T0" fmla="*/ 0 w 1479"/>
                <a:gd name="T1" fmla="*/ 107 h 139"/>
                <a:gd name="T2" fmla="*/ 168 w 1479"/>
                <a:gd name="T3" fmla="*/ 70 h 139"/>
                <a:gd name="T4" fmla="*/ 499 w 1479"/>
                <a:gd name="T5" fmla="*/ 70 h 139"/>
                <a:gd name="T6" fmla="*/ 1000 w 1479"/>
                <a:gd name="T7" fmla="*/ 70 h 139"/>
                <a:gd name="T8" fmla="*/ 1320 w 1479"/>
                <a:gd name="T9" fmla="*/ 75 h 139"/>
                <a:gd name="T10" fmla="*/ 1479 w 1479"/>
                <a:gd name="T11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9">
                  <a:moveTo>
                    <a:pt x="0" y="107"/>
                  </a:moveTo>
                  <a:cubicBezTo>
                    <a:pt x="0" y="107"/>
                    <a:pt x="75" y="107"/>
                    <a:pt x="168" y="70"/>
                  </a:cubicBezTo>
                  <a:cubicBezTo>
                    <a:pt x="262" y="32"/>
                    <a:pt x="336" y="8"/>
                    <a:pt x="499" y="70"/>
                  </a:cubicBezTo>
                  <a:cubicBezTo>
                    <a:pt x="662" y="131"/>
                    <a:pt x="840" y="139"/>
                    <a:pt x="1000" y="70"/>
                  </a:cubicBezTo>
                  <a:cubicBezTo>
                    <a:pt x="1160" y="0"/>
                    <a:pt x="1320" y="75"/>
                    <a:pt x="1320" y="75"/>
                  </a:cubicBezTo>
                  <a:cubicBezTo>
                    <a:pt x="1320" y="75"/>
                    <a:pt x="1408" y="104"/>
                    <a:pt x="1479" y="104"/>
                  </a:cubicBezTo>
                </a:path>
              </a:pathLst>
            </a:custGeom>
            <a:noFill/>
            <a:ln w="7938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8219025" y="5461310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latin typeface="+mj-lt"/>
              </a:rPr>
              <a:t>药物作用位点</a:t>
            </a:r>
          </a:p>
        </p:txBody>
      </p:sp>
      <p:sp>
        <p:nvSpPr>
          <p:cNvPr id="10" name="矩形 9"/>
          <p:cNvSpPr/>
          <p:nvPr/>
        </p:nvSpPr>
        <p:spPr>
          <a:xfrm>
            <a:off x="1911307" y="540354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latin typeface="+mj-lt"/>
              </a:rPr>
              <a:t>蛋白质</a:t>
            </a:r>
          </a:p>
        </p:txBody>
      </p:sp>
      <p:sp>
        <p:nvSpPr>
          <p:cNvPr id="11" name="矩形 10"/>
          <p:cNvSpPr/>
          <p:nvPr/>
        </p:nvSpPr>
        <p:spPr>
          <a:xfrm>
            <a:off x="5258848" y="541958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latin typeface="+mj-lt"/>
              </a:rPr>
              <a:t>深度学习</a:t>
            </a:r>
          </a:p>
        </p:txBody>
      </p:sp>
      <p:sp>
        <p:nvSpPr>
          <p:cNvPr id="13" name="矩形 12"/>
          <p:cNvSpPr/>
          <p:nvPr/>
        </p:nvSpPr>
        <p:spPr>
          <a:xfrm>
            <a:off x="1089319" y="3129203"/>
            <a:ext cx="3059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蛋白质序列信息</a:t>
            </a:r>
            <a:endParaRPr lang="en-US" altLang="zh-CN" sz="2400" dirty="0"/>
          </a:p>
        </p:txBody>
      </p:sp>
      <p:sp>
        <p:nvSpPr>
          <p:cNvPr id="14" name="矩形 13"/>
          <p:cNvSpPr/>
          <p:nvPr/>
        </p:nvSpPr>
        <p:spPr>
          <a:xfrm>
            <a:off x="8160286" y="3007483"/>
            <a:ext cx="3094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对药物在蛋白质上的作用位点进行预测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30ECA7-D70D-43A4-A6F1-9AED1DAD316E}"/>
              </a:ext>
            </a:extLst>
          </p:cNvPr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1CB16A9-9C22-47A2-AEE2-50A65474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6" name="AutoShape 28">
              <a:extLst>
                <a:ext uri="{FF2B5EF4-FFF2-40B4-BE49-F238E27FC236}">
                  <a16:creationId xmlns:a16="http://schemas.microsoft.com/office/drawing/2014/main" id="{D7CC9612-C8FA-4ADE-8B53-6C6D90613A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349AAF0-35DD-4858-8179-579743BCC8FA}"/>
                </a:ext>
              </a:extLst>
            </p:cNvPr>
            <p:cNvSpPr txBox="1"/>
            <p:nvPr/>
          </p:nvSpPr>
          <p:spPr>
            <a:xfrm>
              <a:off x="312977" y="492461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1.3</a:t>
              </a:r>
              <a:endParaRPr lang="zh-CN" altLang="en-US" sz="2800" dirty="0">
                <a:latin typeface="+mj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B286180-A5C0-44B5-8454-174070CF9A7A}"/>
                </a:ext>
              </a:extLst>
            </p:cNvPr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研究目标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406D407D-692D-479F-B897-09D7AE88EA61}"/>
              </a:ext>
            </a:extLst>
          </p:cNvPr>
          <p:cNvSpPr/>
          <p:nvPr/>
        </p:nvSpPr>
        <p:spPr>
          <a:xfrm>
            <a:off x="4497416" y="3094257"/>
            <a:ext cx="3059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采用深度学习的方法对数据进行挖掘</a:t>
            </a: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1FA7B674-1430-43D8-A7DD-DD68AC71FF26}"/>
              </a:ext>
            </a:extLst>
          </p:cNvPr>
          <p:cNvSpPr>
            <a:spLocks/>
          </p:cNvSpPr>
          <p:nvPr/>
        </p:nvSpPr>
        <p:spPr bwMode="auto">
          <a:xfrm>
            <a:off x="6171919" y="-479938"/>
            <a:ext cx="5865560" cy="3211319"/>
          </a:xfrm>
          <a:custGeom>
            <a:avLst/>
            <a:gdLst>
              <a:gd name="T0" fmla="*/ 1545 w 3163"/>
              <a:gd name="T1" fmla="*/ 3151 h 3151"/>
              <a:gd name="T2" fmla="*/ 0 w 3163"/>
              <a:gd name="T3" fmla="*/ 1541 h 3151"/>
              <a:gd name="T4" fmla="*/ 1619 w 3163"/>
              <a:gd name="T5" fmla="*/ 0 h 3151"/>
              <a:gd name="T6" fmla="*/ 3163 w 3163"/>
              <a:gd name="T7" fmla="*/ 1615 h 3151"/>
              <a:gd name="T8" fmla="*/ 1545 w 3163"/>
              <a:gd name="T9" fmla="*/ 3151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3" h="3151">
                <a:moveTo>
                  <a:pt x="1545" y="3151"/>
                </a:moveTo>
                <a:lnTo>
                  <a:pt x="0" y="1541"/>
                </a:lnTo>
                <a:lnTo>
                  <a:pt x="1619" y="0"/>
                </a:lnTo>
                <a:lnTo>
                  <a:pt x="3163" y="1615"/>
                </a:lnTo>
                <a:lnTo>
                  <a:pt x="1545" y="3151"/>
                </a:lnTo>
                <a:close/>
              </a:path>
            </a:pathLst>
          </a:custGeom>
          <a:noFill/>
          <a:ln w="7938" cap="flat">
            <a:solidFill>
              <a:srgbClr val="EEEEE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7">
            <a:extLst>
              <a:ext uri="{FF2B5EF4-FFF2-40B4-BE49-F238E27FC236}">
                <a16:creationId xmlns:a16="http://schemas.microsoft.com/office/drawing/2014/main" id="{27A4581D-8C68-4A1E-BD4A-7B21C57E07DB}"/>
              </a:ext>
            </a:extLst>
          </p:cNvPr>
          <p:cNvSpPr>
            <a:spLocks/>
          </p:cNvSpPr>
          <p:nvPr/>
        </p:nvSpPr>
        <p:spPr bwMode="auto">
          <a:xfrm>
            <a:off x="6262869" y="-413263"/>
            <a:ext cx="5707933" cy="3130806"/>
          </a:xfrm>
          <a:custGeom>
            <a:avLst/>
            <a:gdLst>
              <a:gd name="T0" fmla="*/ 1464 w 3078"/>
              <a:gd name="T1" fmla="*/ 3072 h 3072"/>
              <a:gd name="T2" fmla="*/ 0 w 3078"/>
              <a:gd name="T3" fmla="*/ 1462 h 3072"/>
              <a:gd name="T4" fmla="*/ 1613 w 3078"/>
              <a:gd name="T5" fmla="*/ 0 h 3072"/>
              <a:gd name="T6" fmla="*/ 3078 w 3078"/>
              <a:gd name="T7" fmla="*/ 1605 h 3072"/>
              <a:gd name="T8" fmla="*/ 1464 w 3078"/>
              <a:gd name="T9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7938" cap="flat">
            <a:solidFill>
              <a:srgbClr val="EEED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A6F1554F-1DD5-4BA1-8EBF-8C35F96C6EF9}"/>
              </a:ext>
            </a:extLst>
          </p:cNvPr>
          <p:cNvSpPr>
            <a:spLocks/>
          </p:cNvSpPr>
          <p:nvPr/>
        </p:nvSpPr>
        <p:spPr bwMode="auto">
          <a:xfrm>
            <a:off x="6352233" y="-354525"/>
            <a:ext cx="5550307" cy="3049275"/>
          </a:xfrm>
          <a:custGeom>
            <a:avLst/>
            <a:gdLst>
              <a:gd name="T0" fmla="*/ 1385 w 2993"/>
              <a:gd name="T1" fmla="*/ 2992 h 2992"/>
              <a:gd name="T2" fmla="*/ 0 w 2993"/>
              <a:gd name="T3" fmla="*/ 1388 h 2992"/>
              <a:gd name="T4" fmla="*/ 1603 w 2993"/>
              <a:gd name="T5" fmla="*/ 0 h 2992"/>
              <a:gd name="T6" fmla="*/ 2993 w 2993"/>
              <a:gd name="T7" fmla="*/ 1605 h 2992"/>
              <a:gd name="T8" fmla="*/ 1385 w 2993"/>
              <a:gd name="T9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7938" cap="flat">
            <a:solidFill>
              <a:srgbClr val="EDECE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15F15C3D-FEE4-4ABC-85EE-5A1B7382CBD7}"/>
              </a:ext>
            </a:extLst>
          </p:cNvPr>
          <p:cNvSpPr>
            <a:spLocks/>
          </p:cNvSpPr>
          <p:nvPr/>
        </p:nvSpPr>
        <p:spPr bwMode="auto">
          <a:xfrm>
            <a:off x="6432579" y="-287850"/>
            <a:ext cx="5411224" cy="2963667"/>
          </a:xfrm>
          <a:custGeom>
            <a:avLst/>
            <a:gdLst>
              <a:gd name="T0" fmla="*/ 1310 w 2918"/>
              <a:gd name="T1" fmla="*/ 2908 h 2908"/>
              <a:gd name="T2" fmla="*/ 0 w 2918"/>
              <a:gd name="T3" fmla="*/ 1309 h 2908"/>
              <a:gd name="T4" fmla="*/ 1602 w 2918"/>
              <a:gd name="T5" fmla="*/ 0 h 2908"/>
              <a:gd name="T6" fmla="*/ 2918 w 2918"/>
              <a:gd name="T7" fmla="*/ 1600 h 2908"/>
              <a:gd name="T8" fmla="*/ 1310 w 2918"/>
              <a:gd name="T9" fmla="*/ 2908 h 2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7938" cap="flat">
            <a:solidFill>
              <a:srgbClr val="ECE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77214AF6-D701-47A9-AB9D-07A2A45F0E65}"/>
              </a:ext>
            </a:extLst>
          </p:cNvPr>
          <p:cNvSpPr>
            <a:spLocks/>
          </p:cNvSpPr>
          <p:nvPr/>
        </p:nvSpPr>
        <p:spPr bwMode="auto">
          <a:xfrm>
            <a:off x="6521676" y="-219588"/>
            <a:ext cx="5255452" cy="2882135"/>
          </a:xfrm>
          <a:custGeom>
            <a:avLst/>
            <a:gdLst>
              <a:gd name="T0" fmla="*/ 1236 w 2834"/>
              <a:gd name="T1" fmla="*/ 2828 h 2828"/>
              <a:gd name="T2" fmla="*/ 0 w 2834"/>
              <a:gd name="T3" fmla="*/ 1228 h 2828"/>
              <a:gd name="T4" fmla="*/ 1597 w 2834"/>
              <a:gd name="T5" fmla="*/ 0 h 2828"/>
              <a:gd name="T6" fmla="*/ 2834 w 2834"/>
              <a:gd name="T7" fmla="*/ 1594 h 2828"/>
              <a:gd name="T8" fmla="*/ 1236 w 2834"/>
              <a:gd name="T9" fmla="*/ 2828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7938" cap="flat">
            <a:solidFill>
              <a:srgbClr val="EBEB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3344D329-9FF2-4CC9-97A6-D902753A4720}"/>
              </a:ext>
            </a:extLst>
          </p:cNvPr>
          <p:cNvSpPr>
            <a:spLocks/>
          </p:cNvSpPr>
          <p:nvPr/>
        </p:nvSpPr>
        <p:spPr bwMode="auto">
          <a:xfrm>
            <a:off x="6611039" y="-160850"/>
            <a:ext cx="5097826" cy="2800604"/>
          </a:xfrm>
          <a:custGeom>
            <a:avLst/>
            <a:gdLst>
              <a:gd name="T0" fmla="*/ 1157 w 2749"/>
              <a:gd name="T1" fmla="*/ 2748 h 2748"/>
              <a:gd name="T2" fmla="*/ 0 w 2749"/>
              <a:gd name="T3" fmla="*/ 1160 h 2748"/>
              <a:gd name="T4" fmla="*/ 1592 w 2749"/>
              <a:gd name="T5" fmla="*/ 0 h 2748"/>
              <a:gd name="T6" fmla="*/ 2749 w 2749"/>
              <a:gd name="T7" fmla="*/ 1594 h 2748"/>
              <a:gd name="T8" fmla="*/ 1157 w 2749"/>
              <a:gd name="T9" fmla="*/ 2748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793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5F4E69D5-3AB9-43E4-B04D-9919A72C7004}"/>
              </a:ext>
            </a:extLst>
          </p:cNvPr>
          <p:cNvSpPr>
            <a:spLocks/>
          </p:cNvSpPr>
          <p:nvPr/>
        </p:nvSpPr>
        <p:spPr bwMode="auto">
          <a:xfrm>
            <a:off x="6692718" y="-94175"/>
            <a:ext cx="4949472" cy="2714996"/>
          </a:xfrm>
          <a:custGeom>
            <a:avLst/>
            <a:gdLst>
              <a:gd name="T0" fmla="*/ 1082 w 2669"/>
              <a:gd name="T1" fmla="*/ 2664 h 2664"/>
              <a:gd name="T2" fmla="*/ 0 w 2669"/>
              <a:gd name="T3" fmla="*/ 1081 h 2664"/>
              <a:gd name="T4" fmla="*/ 1591 w 2669"/>
              <a:gd name="T5" fmla="*/ 0 h 2664"/>
              <a:gd name="T6" fmla="*/ 2669 w 2669"/>
              <a:gd name="T7" fmla="*/ 1589 h 2664"/>
              <a:gd name="T8" fmla="*/ 1082 w 2669"/>
              <a:gd name="T9" fmla="*/ 2664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7938" cap="flat">
            <a:solidFill>
              <a:srgbClr val="E9E9E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5B22C6BB-BA23-4901-AEDE-DF6D14F36544}"/>
              </a:ext>
            </a:extLst>
          </p:cNvPr>
          <p:cNvSpPr>
            <a:spLocks/>
          </p:cNvSpPr>
          <p:nvPr/>
        </p:nvSpPr>
        <p:spPr bwMode="auto">
          <a:xfrm>
            <a:off x="6780747" y="-25913"/>
            <a:ext cx="4801118" cy="2633464"/>
          </a:xfrm>
          <a:custGeom>
            <a:avLst/>
            <a:gdLst>
              <a:gd name="T0" fmla="*/ 1003 w 2589"/>
              <a:gd name="T1" fmla="*/ 2584 h 2584"/>
              <a:gd name="T2" fmla="*/ 0 w 2589"/>
              <a:gd name="T3" fmla="*/ 1001 h 2584"/>
              <a:gd name="T4" fmla="*/ 1587 w 2589"/>
              <a:gd name="T5" fmla="*/ 0 h 2584"/>
              <a:gd name="T6" fmla="*/ 2589 w 2589"/>
              <a:gd name="T7" fmla="*/ 1583 h 2584"/>
              <a:gd name="T8" fmla="*/ 1003 w 2589"/>
              <a:gd name="T9" fmla="*/ 2584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14">
            <a:extLst>
              <a:ext uri="{FF2B5EF4-FFF2-40B4-BE49-F238E27FC236}">
                <a16:creationId xmlns:a16="http://schemas.microsoft.com/office/drawing/2014/main" id="{47E7AA5D-DEE6-4F82-A6DE-79A49E34C5CF}"/>
              </a:ext>
            </a:extLst>
          </p:cNvPr>
          <p:cNvSpPr>
            <a:spLocks/>
          </p:cNvSpPr>
          <p:nvPr/>
        </p:nvSpPr>
        <p:spPr bwMode="auto">
          <a:xfrm>
            <a:off x="6869844" y="40762"/>
            <a:ext cx="4645346" cy="2547856"/>
          </a:xfrm>
          <a:custGeom>
            <a:avLst/>
            <a:gdLst>
              <a:gd name="T0" fmla="*/ 924 w 2505"/>
              <a:gd name="T1" fmla="*/ 2500 h 2500"/>
              <a:gd name="T2" fmla="*/ 0 w 2505"/>
              <a:gd name="T3" fmla="*/ 921 h 2500"/>
              <a:gd name="T4" fmla="*/ 1582 w 2505"/>
              <a:gd name="T5" fmla="*/ 0 h 2500"/>
              <a:gd name="T6" fmla="*/ 2505 w 2505"/>
              <a:gd name="T7" fmla="*/ 1573 h 2500"/>
              <a:gd name="T8" fmla="*/ 924 w 2505"/>
              <a:gd name="T9" fmla="*/ 250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7938" cap="flat">
            <a:solidFill>
              <a:srgbClr val="E8E7E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03401F42-AE17-4C14-8C08-ED39BCE2FBB2}"/>
              </a:ext>
            </a:extLst>
          </p:cNvPr>
          <p:cNvSpPr>
            <a:spLocks/>
          </p:cNvSpPr>
          <p:nvPr/>
        </p:nvSpPr>
        <p:spPr bwMode="auto">
          <a:xfrm>
            <a:off x="6951524" y="99500"/>
            <a:ext cx="4496991" cy="2466325"/>
          </a:xfrm>
          <a:custGeom>
            <a:avLst/>
            <a:gdLst>
              <a:gd name="T0" fmla="*/ 849 w 2425"/>
              <a:gd name="T1" fmla="*/ 2420 h 2420"/>
              <a:gd name="T2" fmla="*/ 0 w 2425"/>
              <a:gd name="T3" fmla="*/ 847 h 2420"/>
              <a:gd name="T4" fmla="*/ 1576 w 2425"/>
              <a:gd name="T5" fmla="*/ 0 h 2420"/>
              <a:gd name="T6" fmla="*/ 2425 w 2425"/>
              <a:gd name="T7" fmla="*/ 1573 h 2420"/>
              <a:gd name="T8" fmla="*/ 849 w 2425"/>
              <a:gd name="T9" fmla="*/ 24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7938" cap="flat">
            <a:solidFill>
              <a:srgbClr val="E7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16">
            <a:extLst>
              <a:ext uri="{FF2B5EF4-FFF2-40B4-BE49-F238E27FC236}">
                <a16:creationId xmlns:a16="http://schemas.microsoft.com/office/drawing/2014/main" id="{F9FAC448-2CB5-4580-A796-2E52A9A93446}"/>
              </a:ext>
            </a:extLst>
          </p:cNvPr>
          <p:cNvSpPr>
            <a:spLocks/>
          </p:cNvSpPr>
          <p:nvPr/>
        </p:nvSpPr>
        <p:spPr bwMode="auto">
          <a:xfrm>
            <a:off x="7039553" y="166175"/>
            <a:ext cx="4348637" cy="2385813"/>
          </a:xfrm>
          <a:custGeom>
            <a:avLst/>
            <a:gdLst>
              <a:gd name="T0" fmla="*/ 769 w 2345"/>
              <a:gd name="T1" fmla="*/ 2341 h 2341"/>
              <a:gd name="T2" fmla="*/ 0 w 2345"/>
              <a:gd name="T3" fmla="*/ 768 h 2341"/>
              <a:gd name="T4" fmla="*/ 1571 w 2345"/>
              <a:gd name="T5" fmla="*/ 0 h 2341"/>
              <a:gd name="T6" fmla="*/ 2345 w 2345"/>
              <a:gd name="T7" fmla="*/ 1568 h 2341"/>
              <a:gd name="T8" fmla="*/ 769 w 2345"/>
              <a:gd name="T9" fmla="*/ 2341 h 2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17">
            <a:extLst>
              <a:ext uri="{FF2B5EF4-FFF2-40B4-BE49-F238E27FC236}">
                <a16:creationId xmlns:a16="http://schemas.microsoft.com/office/drawing/2014/main" id="{8753176D-9007-44F8-8435-9CE3D1F40345}"/>
              </a:ext>
            </a:extLst>
          </p:cNvPr>
          <p:cNvSpPr>
            <a:spLocks/>
          </p:cNvSpPr>
          <p:nvPr/>
        </p:nvSpPr>
        <p:spPr bwMode="auto">
          <a:xfrm>
            <a:off x="7130505" y="234437"/>
            <a:ext cx="4191010" cy="2299186"/>
          </a:xfrm>
          <a:custGeom>
            <a:avLst/>
            <a:gdLst>
              <a:gd name="T0" fmla="*/ 695 w 2260"/>
              <a:gd name="T1" fmla="*/ 2256 h 2256"/>
              <a:gd name="T2" fmla="*/ 0 w 2260"/>
              <a:gd name="T3" fmla="*/ 688 h 2256"/>
              <a:gd name="T4" fmla="*/ 1565 w 2260"/>
              <a:gd name="T5" fmla="*/ 0 h 2256"/>
              <a:gd name="T6" fmla="*/ 2260 w 2260"/>
              <a:gd name="T7" fmla="*/ 1562 h 2256"/>
              <a:gd name="T8" fmla="*/ 695 w 2260"/>
              <a:gd name="T9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8">
            <a:extLst>
              <a:ext uri="{FF2B5EF4-FFF2-40B4-BE49-F238E27FC236}">
                <a16:creationId xmlns:a16="http://schemas.microsoft.com/office/drawing/2014/main" id="{576C32C8-8431-4C98-ABBA-8C0C4ABDCA4F}"/>
              </a:ext>
            </a:extLst>
          </p:cNvPr>
          <p:cNvSpPr>
            <a:spLocks/>
          </p:cNvSpPr>
          <p:nvPr/>
        </p:nvSpPr>
        <p:spPr bwMode="auto">
          <a:xfrm>
            <a:off x="7210329" y="293175"/>
            <a:ext cx="4044511" cy="2217654"/>
          </a:xfrm>
          <a:custGeom>
            <a:avLst/>
            <a:gdLst>
              <a:gd name="T0" fmla="*/ 621 w 2181"/>
              <a:gd name="T1" fmla="*/ 2176 h 2176"/>
              <a:gd name="T2" fmla="*/ 0 w 2181"/>
              <a:gd name="T3" fmla="*/ 619 h 2176"/>
              <a:gd name="T4" fmla="*/ 1565 w 2181"/>
              <a:gd name="T5" fmla="*/ 0 h 2176"/>
              <a:gd name="T6" fmla="*/ 2181 w 2181"/>
              <a:gd name="T7" fmla="*/ 1562 h 2176"/>
              <a:gd name="T8" fmla="*/ 621 w 2181"/>
              <a:gd name="T9" fmla="*/ 217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19">
            <a:extLst>
              <a:ext uri="{FF2B5EF4-FFF2-40B4-BE49-F238E27FC236}">
                <a16:creationId xmlns:a16="http://schemas.microsoft.com/office/drawing/2014/main" id="{83A3B2FD-CB51-430C-A7CF-D872C5DDA39A}"/>
              </a:ext>
            </a:extLst>
          </p:cNvPr>
          <p:cNvSpPr>
            <a:spLocks/>
          </p:cNvSpPr>
          <p:nvPr/>
        </p:nvSpPr>
        <p:spPr bwMode="auto">
          <a:xfrm>
            <a:off x="7298359" y="359850"/>
            <a:ext cx="3896156" cy="2137142"/>
          </a:xfrm>
          <a:custGeom>
            <a:avLst/>
            <a:gdLst>
              <a:gd name="T0" fmla="*/ 541 w 2101"/>
              <a:gd name="T1" fmla="*/ 2097 h 2097"/>
              <a:gd name="T2" fmla="*/ 0 w 2101"/>
              <a:gd name="T3" fmla="*/ 540 h 2097"/>
              <a:gd name="T4" fmla="*/ 1560 w 2101"/>
              <a:gd name="T5" fmla="*/ 0 h 2097"/>
              <a:gd name="T6" fmla="*/ 2101 w 2101"/>
              <a:gd name="T7" fmla="*/ 1557 h 2097"/>
              <a:gd name="T8" fmla="*/ 541 w 2101"/>
              <a:gd name="T9" fmla="*/ 2097 h 2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7938" cap="flat">
            <a:solidFill>
              <a:srgbClr val="E3E3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20">
            <a:extLst>
              <a:ext uri="{FF2B5EF4-FFF2-40B4-BE49-F238E27FC236}">
                <a16:creationId xmlns:a16="http://schemas.microsoft.com/office/drawing/2014/main" id="{79A5466B-2388-48B6-8D8A-3C7C88662B8F}"/>
              </a:ext>
            </a:extLst>
          </p:cNvPr>
          <p:cNvSpPr>
            <a:spLocks/>
          </p:cNvSpPr>
          <p:nvPr/>
        </p:nvSpPr>
        <p:spPr bwMode="auto">
          <a:xfrm>
            <a:off x="7389311" y="428112"/>
            <a:ext cx="3738529" cy="2050515"/>
          </a:xfrm>
          <a:custGeom>
            <a:avLst/>
            <a:gdLst>
              <a:gd name="T0" fmla="*/ 461 w 2016"/>
              <a:gd name="T1" fmla="*/ 2012 h 2012"/>
              <a:gd name="T2" fmla="*/ 0 w 2016"/>
              <a:gd name="T3" fmla="*/ 460 h 2012"/>
              <a:gd name="T4" fmla="*/ 1554 w 2016"/>
              <a:gd name="T5" fmla="*/ 0 h 2012"/>
              <a:gd name="T6" fmla="*/ 2016 w 2016"/>
              <a:gd name="T7" fmla="*/ 1551 h 2012"/>
              <a:gd name="T8" fmla="*/ 461 w 2016"/>
              <a:gd name="T9" fmla="*/ 2012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21">
            <a:extLst>
              <a:ext uri="{FF2B5EF4-FFF2-40B4-BE49-F238E27FC236}">
                <a16:creationId xmlns:a16="http://schemas.microsoft.com/office/drawing/2014/main" id="{8C42C901-8DC1-4E9A-9180-D7287400C794}"/>
              </a:ext>
            </a:extLst>
          </p:cNvPr>
          <p:cNvSpPr>
            <a:spLocks/>
          </p:cNvSpPr>
          <p:nvPr/>
        </p:nvSpPr>
        <p:spPr bwMode="auto">
          <a:xfrm>
            <a:off x="7469402" y="486850"/>
            <a:ext cx="3590175" cy="1970003"/>
          </a:xfrm>
          <a:custGeom>
            <a:avLst/>
            <a:gdLst>
              <a:gd name="T0" fmla="*/ 387 w 1936"/>
              <a:gd name="T1" fmla="*/ 1933 h 1933"/>
              <a:gd name="T2" fmla="*/ 0 w 1936"/>
              <a:gd name="T3" fmla="*/ 386 h 1933"/>
              <a:gd name="T4" fmla="*/ 1554 w 1936"/>
              <a:gd name="T5" fmla="*/ 0 h 1933"/>
              <a:gd name="T6" fmla="*/ 1936 w 1936"/>
              <a:gd name="T7" fmla="*/ 1546 h 1933"/>
              <a:gd name="T8" fmla="*/ 387 w 1936"/>
              <a:gd name="T9" fmla="*/ 1933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7938" cap="flat">
            <a:solidFill>
              <a:srgbClr val="E1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2">
            <a:extLst>
              <a:ext uri="{FF2B5EF4-FFF2-40B4-BE49-F238E27FC236}">
                <a16:creationId xmlns:a16="http://schemas.microsoft.com/office/drawing/2014/main" id="{9834FA07-8BA4-4509-A2CA-151BD6750D6C}"/>
              </a:ext>
            </a:extLst>
          </p:cNvPr>
          <p:cNvSpPr>
            <a:spLocks/>
          </p:cNvSpPr>
          <p:nvPr/>
        </p:nvSpPr>
        <p:spPr bwMode="auto">
          <a:xfrm>
            <a:off x="7557164" y="553525"/>
            <a:ext cx="3443676" cy="1883375"/>
          </a:xfrm>
          <a:custGeom>
            <a:avLst/>
            <a:gdLst>
              <a:gd name="T0" fmla="*/ 308 w 1857"/>
              <a:gd name="T1" fmla="*/ 1848 h 1848"/>
              <a:gd name="T2" fmla="*/ 0 w 1857"/>
              <a:gd name="T3" fmla="*/ 307 h 1848"/>
              <a:gd name="T4" fmla="*/ 1544 w 1857"/>
              <a:gd name="T5" fmla="*/ 0 h 1848"/>
              <a:gd name="T6" fmla="*/ 1857 w 1857"/>
              <a:gd name="T7" fmla="*/ 1541 h 1848"/>
              <a:gd name="T8" fmla="*/ 308 w 1857"/>
              <a:gd name="T9" fmla="*/ 1848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D817FD9E-8F92-4F04-801B-208734E5707C}"/>
              </a:ext>
            </a:extLst>
          </p:cNvPr>
          <p:cNvSpPr>
            <a:spLocks/>
          </p:cNvSpPr>
          <p:nvPr/>
        </p:nvSpPr>
        <p:spPr bwMode="auto">
          <a:xfrm>
            <a:off x="7648117" y="620200"/>
            <a:ext cx="3286048" cy="1802864"/>
          </a:xfrm>
          <a:custGeom>
            <a:avLst/>
            <a:gdLst>
              <a:gd name="T0" fmla="*/ 228 w 1772"/>
              <a:gd name="T1" fmla="*/ 1769 h 1769"/>
              <a:gd name="T2" fmla="*/ 0 w 1772"/>
              <a:gd name="T3" fmla="*/ 228 h 1769"/>
              <a:gd name="T4" fmla="*/ 1538 w 1772"/>
              <a:gd name="T5" fmla="*/ 0 h 1769"/>
              <a:gd name="T6" fmla="*/ 1772 w 1772"/>
              <a:gd name="T7" fmla="*/ 1536 h 1769"/>
              <a:gd name="T8" fmla="*/ 228 w 1772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7938" cap="flat">
            <a:solidFill>
              <a:srgbClr val="E0DF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id="{C9389BBF-431D-4E7E-A2DF-9DC825603607}"/>
              </a:ext>
            </a:extLst>
          </p:cNvPr>
          <p:cNvSpPr>
            <a:spLocks/>
          </p:cNvSpPr>
          <p:nvPr/>
        </p:nvSpPr>
        <p:spPr bwMode="auto">
          <a:xfrm>
            <a:off x="7737480" y="678937"/>
            <a:ext cx="3128423" cy="1722351"/>
          </a:xfrm>
          <a:custGeom>
            <a:avLst/>
            <a:gdLst>
              <a:gd name="T0" fmla="*/ 154 w 1687"/>
              <a:gd name="T1" fmla="*/ 1690 h 1690"/>
              <a:gd name="T2" fmla="*/ 0 w 1687"/>
              <a:gd name="T3" fmla="*/ 154 h 1690"/>
              <a:gd name="T4" fmla="*/ 1534 w 1687"/>
              <a:gd name="T5" fmla="*/ 0 h 1690"/>
              <a:gd name="T6" fmla="*/ 1687 w 1687"/>
              <a:gd name="T7" fmla="*/ 1536 h 1690"/>
              <a:gd name="T8" fmla="*/ 154 w 1687"/>
              <a:gd name="T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7938" cap="flat">
            <a:solidFill>
              <a:srgbClr val="DF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54A1EAB3-940B-4A5F-88E9-3DAD8CECDC1D}"/>
              </a:ext>
            </a:extLst>
          </p:cNvPr>
          <p:cNvSpPr>
            <a:spLocks/>
          </p:cNvSpPr>
          <p:nvPr/>
        </p:nvSpPr>
        <p:spPr bwMode="auto">
          <a:xfrm>
            <a:off x="7815970" y="747200"/>
            <a:ext cx="2991195" cy="1634705"/>
          </a:xfrm>
          <a:custGeom>
            <a:avLst/>
            <a:gdLst>
              <a:gd name="T0" fmla="*/ 80 w 1613"/>
              <a:gd name="T1" fmla="*/ 1604 h 1604"/>
              <a:gd name="T2" fmla="*/ 0 w 1613"/>
              <a:gd name="T3" fmla="*/ 79 h 1604"/>
              <a:gd name="T4" fmla="*/ 1534 w 1613"/>
              <a:gd name="T5" fmla="*/ 0 h 1604"/>
              <a:gd name="T6" fmla="*/ 1613 w 1613"/>
              <a:gd name="T7" fmla="*/ 1530 h 1604"/>
              <a:gd name="T8" fmla="*/ 80 w 1613"/>
              <a:gd name="T9" fmla="*/ 16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8947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3" grpId="0"/>
          <p:bldP spid="14" grpId="0"/>
          <p:bldP spid="39" grpId="0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3" grpId="0"/>
          <p:bldP spid="14" grpId="0"/>
          <p:bldP spid="39" grpId="0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5">
            <a:extLst>
              <a:ext uri="{FF2B5EF4-FFF2-40B4-BE49-F238E27FC236}">
                <a16:creationId xmlns:a16="http://schemas.microsoft.com/office/drawing/2014/main" id="{6FF4AAB0-830E-4DD4-9A7B-FA455BAE73FF}"/>
              </a:ext>
            </a:extLst>
          </p:cNvPr>
          <p:cNvSpPr>
            <a:spLocks/>
          </p:cNvSpPr>
          <p:nvPr/>
        </p:nvSpPr>
        <p:spPr bwMode="auto">
          <a:xfrm>
            <a:off x="3018230" y="2334473"/>
            <a:ext cx="4387367" cy="4505257"/>
          </a:xfrm>
          <a:custGeom>
            <a:avLst/>
            <a:gdLst>
              <a:gd name="T0" fmla="*/ 0 w 3376"/>
              <a:gd name="T1" fmla="*/ 0 h 4160"/>
              <a:gd name="T2" fmla="*/ 3376 w 3376"/>
              <a:gd name="T3" fmla="*/ 1881 h 4160"/>
              <a:gd name="T4" fmla="*/ 253 w 3376"/>
              <a:gd name="T5" fmla="*/ 4160 h 4160"/>
              <a:gd name="T6" fmla="*/ 0 w 3376"/>
              <a:gd name="T7" fmla="*/ 0 h 4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60">
                <a:moveTo>
                  <a:pt x="0" y="0"/>
                </a:moveTo>
                <a:lnTo>
                  <a:pt x="3376" y="1881"/>
                </a:lnTo>
                <a:lnTo>
                  <a:pt x="253" y="4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6">
            <a:extLst>
              <a:ext uri="{FF2B5EF4-FFF2-40B4-BE49-F238E27FC236}">
                <a16:creationId xmlns:a16="http://schemas.microsoft.com/office/drawing/2014/main" id="{770F39C5-D042-4CD0-AD2D-51974B22525F}"/>
              </a:ext>
            </a:extLst>
          </p:cNvPr>
          <p:cNvSpPr>
            <a:spLocks/>
          </p:cNvSpPr>
          <p:nvPr/>
        </p:nvSpPr>
        <p:spPr bwMode="auto">
          <a:xfrm>
            <a:off x="3018230" y="2302245"/>
            <a:ext cx="4387367" cy="4456522"/>
          </a:xfrm>
          <a:custGeom>
            <a:avLst/>
            <a:gdLst>
              <a:gd name="T0" fmla="*/ 0 w 3376"/>
              <a:gd name="T1" fmla="*/ 0 h 4115"/>
              <a:gd name="T2" fmla="*/ 3376 w 3376"/>
              <a:gd name="T3" fmla="*/ 1887 h 4115"/>
              <a:gd name="T4" fmla="*/ 217 w 3376"/>
              <a:gd name="T5" fmla="*/ 4115 h 4115"/>
              <a:gd name="T6" fmla="*/ 0 w 3376"/>
              <a:gd name="T7" fmla="*/ 0 h 4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15">
                <a:moveTo>
                  <a:pt x="0" y="0"/>
                </a:moveTo>
                <a:lnTo>
                  <a:pt x="3376" y="1887"/>
                </a:lnTo>
                <a:lnTo>
                  <a:pt x="217" y="4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7">
            <a:extLst>
              <a:ext uri="{FF2B5EF4-FFF2-40B4-BE49-F238E27FC236}">
                <a16:creationId xmlns:a16="http://schemas.microsoft.com/office/drawing/2014/main" id="{F4DC7FFA-EE34-4541-ACC2-D1BFA42B5326}"/>
              </a:ext>
            </a:extLst>
          </p:cNvPr>
          <p:cNvSpPr>
            <a:spLocks/>
          </p:cNvSpPr>
          <p:nvPr/>
        </p:nvSpPr>
        <p:spPr bwMode="auto">
          <a:xfrm>
            <a:off x="3018230" y="2267704"/>
            <a:ext cx="4387367" cy="4416452"/>
          </a:xfrm>
          <a:custGeom>
            <a:avLst/>
            <a:gdLst>
              <a:gd name="T0" fmla="*/ 0 w 3376"/>
              <a:gd name="T1" fmla="*/ 0 h 4078"/>
              <a:gd name="T2" fmla="*/ 3376 w 3376"/>
              <a:gd name="T3" fmla="*/ 1897 h 4078"/>
              <a:gd name="T4" fmla="*/ 181 w 3376"/>
              <a:gd name="T5" fmla="*/ 4078 h 4078"/>
              <a:gd name="T6" fmla="*/ 0 w 3376"/>
              <a:gd name="T7" fmla="*/ 0 h 4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78">
                <a:moveTo>
                  <a:pt x="0" y="0"/>
                </a:moveTo>
                <a:lnTo>
                  <a:pt x="3376" y="1897"/>
                </a:lnTo>
                <a:lnTo>
                  <a:pt x="181" y="40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8">
            <a:extLst>
              <a:ext uri="{FF2B5EF4-FFF2-40B4-BE49-F238E27FC236}">
                <a16:creationId xmlns:a16="http://schemas.microsoft.com/office/drawing/2014/main" id="{DE229CD2-0505-41A0-9378-30F91BD0326B}"/>
              </a:ext>
            </a:extLst>
          </p:cNvPr>
          <p:cNvSpPr>
            <a:spLocks/>
          </p:cNvSpPr>
          <p:nvPr/>
        </p:nvSpPr>
        <p:spPr bwMode="auto">
          <a:xfrm>
            <a:off x="3018230" y="2236053"/>
            <a:ext cx="4387367" cy="4365551"/>
          </a:xfrm>
          <a:custGeom>
            <a:avLst/>
            <a:gdLst>
              <a:gd name="T0" fmla="*/ 0 w 3376"/>
              <a:gd name="T1" fmla="*/ 0 h 4031"/>
              <a:gd name="T2" fmla="*/ 3376 w 3376"/>
              <a:gd name="T3" fmla="*/ 1902 h 4031"/>
              <a:gd name="T4" fmla="*/ 144 w 3376"/>
              <a:gd name="T5" fmla="*/ 4031 h 4031"/>
              <a:gd name="T6" fmla="*/ 0 w 3376"/>
              <a:gd name="T7" fmla="*/ 0 h 4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31">
                <a:moveTo>
                  <a:pt x="0" y="0"/>
                </a:moveTo>
                <a:lnTo>
                  <a:pt x="3376" y="1902"/>
                </a:lnTo>
                <a:lnTo>
                  <a:pt x="144" y="40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9">
            <a:extLst>
              <a:ext uri="{FF2B5EF4-FFF2-40B4-BE49-F238E27FC236}">
                <a16:creationId xmlns:a16="http://schemas.microsoft.com/office/drawing/2014/main" id="{FED23439-1D29-4515-9BC2-61A08EDC4462}"/>
              </a:ext>
            </a:extLst>
          </p:cNvPr>
          <p:cNvSpPr>
            <a:spLocks/>
          </p:cNvSpPr>
          <p:nvPr/>
        </p:nvSpPr>
        <p:spPr bwMode="auto">
          <a:xfrm>
            <a:off x="3018230" y="2207431"/>
            <a:ext cx="4387367" cy="4321149"/>
          </a:xfrm>
          <a:custGeom>
            <a:avLst/>
            <a:gdLst>
              <a:gd name="T0" fmla="*/ 0 w 3376"/>
              <a:gd name="T1" fmla="*/ 0 h 3990"/>
              <a:gd name="T2" fmla="*/ 3376 w 3376"/>
              <a:gd name="T3" fmla="*/ 1907 h 3990"/>
              <a:gd name="T4" fmla="*/ 108 w 3376"/>
              <a:gd name="T5" fmla="*/ 3990 h 3990"/>
              <a:gd name="T6" fmla="*/ 0 w 3376"/>
              <a:gd name="T7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90">
                <a:moveTo>
                  <a:pt x="0" y="0"/>
                </a:moveTo>
                <a:lnTo>
                  <a:pt x="3376" y="1907"/>
                </a:lnTo>
                <a:lnTo>
                  <a:pt x="108" y="39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0">
            <a:extLst>
              <a:ext uri="{FF2B5EF4-FFF2-40B4-BE49-F238E27FC236}">
                <a16:creationId xmlns:a16="http://schemas.microsoft.com/office/drawing/2014/main" id="{F5E391A3-C61C-4854-960B-3319E1E5BF23}"/>
              </a:ext>
            </a:extLst>
          </p:cNvPr>
          <p:cNvSpPr>
            <a:spLocks/>
          </p:cNvSpPr>
          <p:nvPr/>
        </p:nvSpPr>
        <p:spPr bwMode="auto">
          <a:xfrm>
            <a:off x="3018230" y="2175782"/>
            <a:ext cx="4387367" cy="4270248"/>
          </a:xfrm>
          <a:custGeom>
            <a:avLst/>
            <a:gdLst>
              <a:gd name="T0" fmla="*/ 0 w 3376"/>
              <a:gd name="T1" fmla="*/ 0 h 3943"/>
              <a:gd name="T2" fmla="*/ 3376 w 3376"/>
              <a:gd name="T3" fmla="*/ 1912 h 3943"/>
              <a:gd name="T4" fmla="*/ 72 w 3376"/>
              <a:gd name="T5" fmla="*/ 3943 h 3943"/>
              <a:gd name="T6" fmla="*/ 0 w 3376"/>
              <a:gd name="T7" fmla="*/ 0 h 3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43">
                <a:moveTo>
                  <a:pt x="0" y="0"/>
                </a:moveTo>
                <a:lnTo>
                  <a:pt x="3376" y="1912"/>
                </a:lnTo>
                <a:lnTo>
                  <a:pt x="72" y="3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2">
            <a:extLst>
              <a:ext uri="{FF2B5EF4-FFF2-40B4-BE49-F238E27FC236}">
                <a16:creationId xmlns:a16="http://schemas.microsoft.com/office/drawing/2014/main" id="{00C28E05-CD7C-4B26-AD8A-173399929688}"/>
              </a:ext>
            </a:extLst>
          </p:cNvPr>
          <p:cNvSpPr>
            <a:spLocks/>
          </p:cNvSpPr>
          <p:nvPr/>
        </p:nvSpPr>
        <p:spPr bwMode="auto">
          <a:xfrm>
            <a:off x="3018230" y="2114428"/>
            <a:ext cx="4387367" cy="4176027"/>
          </a:xfrm>
          <a:custGeom>
            <a:avLst/>
            <a:gdLst>
              <a:gd name="T0" fmla="*/ 0 w 3376"/>
              <a:gd name="T1" fmla="*/ 0 h 3856"/>
              <a:gd name="T2" fmla="*/ 3376 w 3376"/>
              <a:gd name="T3" fmla="*/ 1923 h 3856"/>
              <a:gd name="T4" fmla="*/ 0 w 3376"/>
              <a:gd name="T5" fmla="*/ 3856 h 3856"/>
              <a:gd name="T6" fmla="*/ 0 w 3376"/>
              <a:gd name="T7" fmla="*/ 0 h 3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856">
                <a:moveTo>
                  <a:pt x="0" y="0"/>
                </a:moveTo>
                <a:lnTo>
                  <a:pt x="3376" y="1923"/>
                </a:lnTo>
                <a:lnTo>
                  <a:pt x="0" y="385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938" cap="flat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B179B6-CB24-4A7E-926E-9EE291C1AD5B}"/>
              </a:ext>
            </a:extLst>
          </p:cNvPr>
          <p:cNvGrpSpPr/>
          <p:nvPr/>
        </p:nvGrpSpPr>
        <p:grpSpPr>
          <a:xfrm>
            <a:off x="-37115" y="-28954"/>
            <a:ext cx="3235935" cy="6915908"/>
            <a:chOff x="1" y="-26776"/>
            <a:chExt cx="5465401" cy="691590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55C1404-A8DE-4199-9C2E-0967C573E060}"/>
                </a:ext>
              </a:extLst>
            </p:cNvPr>
            <p:cNvGrpSpPr/>
            <p:nvPr/>
          </p:nvGrpSpPr>
          <p:grpSpPr>
            <a:xfrm>
              <a:off x="2764301" y="0"/>
              <a:ext cx="2701101" cy="6889132"/>
              <a:chOff x="2075" y="0"/>
              <a:chExt cx="6717644" cy="6858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5" y="1774"/>
                <a:ext cx="6707794" cy="6840842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976" y="0"/>
                <a:ext cx="3768743" cy="6858000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2618B4-D452-4247-BEC2-18170AC17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639"/>
            <a:stretch/>
          </p:blipFill>
          <p:spPr>
            <a:xfrm>
              <a:off x="1" y="-26776"/>
              <a:ext cx="3576320" cy="6915908"/>
            </a:xfrm>
            <a:prstGeom prst="rect">
              <a:avLst/>
            </a:prstGeom>
          </p:spPr>
        </p:pic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BD1FA0EC-DC1D-4EC0-BE51-99D8E19CA1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8768" y="321279"/>
              <a:ext cx="427656" cy="427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3191346-CFFD-4B50-BB36-050240E0DCD5}"/>
                </a:ext>
              </a:extLst>
            </p:cNvPr>
            <p:cNvSpPr/>
            <p:nvPr/>
          </p:nvSpPr>
          <p:spPr bwMode="auto">
            <a:xfrm>
              <a:off x="1400653" y="1131248"/>
              <a:ext cx="1620957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开始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F0F5CD-05C6-44A6-8B93-C7B3BB49682D}"/>
                </a:ext>
              </a:extLst>
            </p:cNvPr>
            <p:cNvSpPr/>
            <p:nvPr/>
          </p:nvSpPr>
          <p:spPr bwMode="auto">
            <a:xfrm>
              <a:off x="846421" y="2114433"/>
              <a:ext cx="2729899" cy="78658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数据获取和处理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B0E213-8078-4426-BF62-D56FA9326FE2}"/>
                </a:ext>
              </a:extLst>
            </p:cNvPr>
            <p:cNvSpPr/>
            <p:nvPr/>
          </p:nvSpPr>
          <p:spPr bwMode="auto">
            <a:xfrm>
              <a:off x="991696" y="4631318"/>
              <a:ext cx="263370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调试模型</a:t>
              </a:r>
              <a:endParaRPr lang="en-US" altLang="zh-CN" sz="2000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19ED550-423C-4D5E-A4D6-370B8C74DC28}"/>
                </a:ext>
              </a:extLst>
            </p:cNvPr>
            <p:cNvSpPr/>
            <p:nvPr/>
          </p:nvSpPr>
          <p:spPr bwMode="auto">
            <a:xfrm>
              <a:off x="895510" y="3380351"/>
              <a:ext cx="272989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建立深度学习模型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993E275-A307-46FB-AD3C-5825E64219B0}"/>
                </a:ext>
              </a:extLst>
            </p:cNvPr>
            <p:cNvSpPr/>
            <p:nvPr/>
          </p:nvSpPr>
          <p:spPr bwMode="auto">
            <a:xfrm>
              <a:off x="1400654" y="5937601"/>
              <a:ext cx="1620948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结束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43C5D59-1AEE-4EC7-9898-056547441268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2211132" y="1654468"/>
              <a:ext cx="239" cy="4599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6B95A31E-5AD9-484E-9DC6-E031E7386DA5}"/>
                </a:ext>
              </a:extLst>
            </p:cNvPr>
            <p:cNvCxnSpPr/>
            <p:nvPr/>
          </p:nvCxnSpPr>
          <p:spPr>
            <a:xfrm flipH="1">
              <a:off x="2200993" y="290718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AB7BC7A4-573E-4BB8-B090-1D2E7D6B31AB}"/>
                </a:ext>
              </a:extLst>
            </p:cNvPr>
            <p:cNvCxnSpPr/>
            <p:nvPr/>
          </p:nvCxnSpPr>
          <p:spPr>
            <a:xfrm flipH="1">
              <a:off x="2220684" y="417581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49BB5167-9A3F-4E3E-906B-7B328A23FEE4}"/>
                </a:ext>
              </a:extLst>
            </p:cNvPr>
            <p:cNvCxnSpPr/>
            <p:nvPr/>
          </p:nvCxnSpPr>
          <p:spPr>
            <a:xfrm flipH="1">
              <a:off x="2200993" y="541262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D03134-EA90-4D3C-AA90-EF51F4D623FF}"/>
              </a:ext>
            </a:extLst>
          </p:cNvPr>
          <p:cNvGrpSpPr/>
          <p:nvPr/>
        </p:nvGrpSpPr>
        <p:grpSpPr>
          <a:xfrm>
            <a:off x="172196" y="114725"/>
            <a:ext cx="2327066" cy="833609"/>
            <a:chOff x="64293" y="254705"/>
            <a:chExt cx="2764246" cy="990217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D3EA231-458E-4622-8E21-5BE5F49D9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43" name="AutoShape 28">
              <a:extLst>
                <a:ext uri="{FF2B5EF4-FFF2-40B4-BE49-F238E27FC236}">
                  <a16:creationId xmlns:a16="http://schemas.microsoft.com/office/drawing/2014/main" id="{BAD9A295-2CF8-471E-9697-1567EBE4CE1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7FFE763-FA6C-4AB9-8A0B-0969A3283516}"/>
                </a:ext>
              </a:extLst>
            </p:cNvPr>
            <p:cNvSpPr txBox="1"/>
            <p:nvPr/>
          </p:nvSpPr>
          <p:spPr>
            <a:xfrm>
              <a:off x="299055" y="505276"/>
              <a:ext cx="3754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595498A-E17A-45D0-90E3-F714D86C94B4}"/>
                </a:ext>
              </a:extLst>
            </p:cNvPr>
            <p:cNvSpPr txBox="1"/>
            <p:nvPr/>
          </p:nvSpPr>
          <p:spPr>
            <a:xfrm>
              <a:off x="903057" y="536189"/>
              <a:ext cx="1925482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数据收集</a:t>
              </a:r>
            </a:p>
          </p:txBody>
        </p:sp>
      </p:grpSp>
      <p:sp>
        <p:nvSpPr>
          <p:cNvPr id="126" name="Freeform 13">
            <a:extLst>
              <a:ext uri="{FF2B5EF4-FFF2-40B4-BE49-F238E27FC236}">
                <a16:creationId xmlns:a16="http://schemas.microsoft.com/office/drawing/2014/main" id="{30AEB6FA-C147-4D93-8307-6D216D6A1088}"/>
              </a:ext>
            </a:extLst>
          </p:cNvPr>
          <p:cNvSpPr>
            <a:spLocks/>
          </p:cNvSpPr>
          <p:nvPr/>
        </p:nvSpPr>
        <p:spPr bwMode="auto">
          <a:xfrm>
            <a:off x="7711768" y="22630"/>
            <a:ext cx="4480232" cy="4622541"/>
          </a:xfrm>
          <a:custGeom>
            <a:avLst/>
            <a:gdLst>
              <a:gd name="T0" fmla="*/ 2585 w 2585"/>
              <a:gd name="T1" fmla="*/ 3189 h 3189"/>
              <a:gd name="T2" fmla="*/ 0 w 2585"/>
              <a:gd name="T3" fmla="*/ 1747 h 3189"/>
              <a:gd name="T4" fmla="*/ 2394 w 2585"/>
              <a:gd name="T5" fmla="*/ 0 h 3189"/>
              <a:gd name="T6" fmla="*/ 2585 w 2585"/>
              <a:gd name="T7" fmla="*/ 3189 h 3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89">
                <a:moveTo>
                  <a:pt x="2585" y="3189"/>
                </a:moveTo>
                <a:lnTo>
                  <a:pt x="0" y="1747"/>
                </a:lnTo>
                <a:lnTo>
                  <a:pt x="2394" y="0"/>
                </a:lnTo>
                <a:lnTo>
                  <a:pt x="2585" y="318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4">
            <a:extLst>
              <a:ext uri="{FF2B5EF4-FFF2-40B4-BE49-F238E27FC236}">
                <a16:creationId xmlns:a16="http://schemas.microsoft.com/office/drawing/2014/main" id="{A83131F1-6A70-4B53-AC5C-E68A10877D19}"/>
              </a:ext>
            </a:extLst>
          </p:cNvPr>
          <p:cNvSpPr>
            <a:spLocks/>
          </p:cNvSpPr>
          <p:nvPr/>
        </p:nvSpPr>
        <p:spPr bwMode="auto">
          <a:xfrm>
            <a:off x="7711768" y="82752"/>
            <a:ext cx="4480232" cy="4570358"/>
          </a:xfrm>
          <a:custGeom>
            <a:avLst/>
            <a:gdLst>
              <a:gd name="T0" fmla="*/ 2585 w 2585"/>
              <a:gd name="T1" fmla="*/ 3153 h 3153"/>
              <a:gd name="T2" fmla="*/ 0 w 2585"/>
              <a:gd name="T3" fmla="*/ 1706 h 3153"/>
              <a:gd name="T4" fmla="*/ 2419 w 2585"/>
              <a:gd name="T5" fmla="*/ 0 h 3153"/>
              <a:gd name="T6" fmla="*/ 2585 w 2585"/>
              <a:gd name="T7" fmla="*/ 3153 h 3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53">
                <a:moveTo>
                  <a:pt x="2585" y="3153"/>
                </a:moveTo>
                <a:lnTo>
                  <a:pt x="0" y="1706"/>
                </a:lnTo>
                <a:lnTo>
                  <a:pt x="2419" y="0"/>
                </a:lnTo>
                <a:lnTo>
                  <a:pt x="2585" y="3153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5">
            <a:extLst>
              <a:ext uri="{FF2B5EF4-FFF2-40B4-BE49-F238E27FC236}">
                <a16:creationId xmlns:a16="http://schemas.microsoft.com/office/drawing/2014/main" id="{A374E61F-50DA-4F98-B05B-A006B93BC504}"/>
              </a:ext>
            </a:extLst>
          </p:cNvPr>
          <p:cNvSpPr>
            <a:spLocks/>
          </p:cNvSpPr>
          <p:nvPr/>
        </p:nvSpPr>
        <p:spPr bwMode="auto">
          <a:xfrm>
            <a:off x="7711768" y="135624"/>
            <a:ext cx="4480232" cy="4525423"/>
          </a:xfrm>
          <a:custGeom>
            <a:avLst/>
            <a:gdLst>
              <a:gd name="T0" fmla="*/ 2585 w 2585"/>
              <a:gd name="T1" fmla="*/ 3122 h 3122"/>
              <a:gd name="T2" fmla="*/ 0 w 2585"/>
              <a:gd name="T3" fmla="*/ 1670 h 3122"/>
              <a:gd name="T4" fmla="*/ 2445 w 2585"/>
              <a:gd name="T5" fmla="*/ 0 h 3122"/>
              <a:gd name="T6" fmla="*/ 2585 w 2585"/>
              <a:gd name="T7" fmla="*/ 3122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22">
                <a:moveTo>
                  <a:pt x="2585" y="3122"/>
                </a:moveTo>
                <a:lnTo>
                  <a:pt x="0" y="1670"/>
                </a:lnTo>
                <a:lnTo>
                  <a:pt x="2445" y="0"/>
                </a:lnTo>
                <a:lnTo>
                  <a:pt x="2585" y="3122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6">
            <a:extLst>
              <a:ext uri="{FF2B5EF4-FFF2-40B4-BE49-F238E27FC236}">
                <a16:creationId xmlns:a16="http://schemas.microsoft.com/office/drawing/2014/main" id="{C8F522E4-B114-499E-A1B3-EBCCAE216A41}"/>
              </a:ext>
            </a:extLst>
          </p:cNvPr>
          <p:cNvSpPr>
            <a:spLocks/>
          </p:cNvSpPr>
          <p:nvPr/>
        </p:nvSpPr>
        <p:spPr bwMode="auto">
          <a:xfrm>
            <a:off x="7711768" y="190084"/>
            <a:ext cx="4480232" cy="4480487"/>
          </a:xfrm>
          <a:custGeom>
            <a:avLst/>
            <a:gdLst>
              <a:gd name="T0" fmla="*/ 2585 w 2585"/>
              <a:gd name="T1" fmla="*/ 3091 h 3091"/>
              <a:gd name="T2" fmla="*/ 0 w 2585"/>
              <a:gd name="T3" fmla="*/ 1633 h 3091"/>
              <a:gd name="T4" fmla="*/ 2476 w 2585"/>
              <a:gd name="T5" fmla="*/ 0 h 3091"/>
              <a:gd name="T6" fmla="*/ 2585 w 2585"/>
              <a:gd name="T7" fmla="*/ 3091 h 3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91">
                <a:moveTo>
                  <a:pt x="2585" y="3091"/>
                </a:moveTo>
                <a:lnTo>
                  <a:pt x="0" y="1633"/>
                </a:lnTo>
                <a:lnTo>
                  <a:pt x="2476" y="0"/>
                </a:lnTo>
                <a:lnTo>
                  <a:pt x="2585" y="3091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7">
            <a:extLst>
              <a:ext uri="{FF2B5EF4-FFF2-40B4-BE49-F238E27FC236}">
                <a16:creationId xmlns:a16="http://schemas.microsoft.com/office/drawing/2014/main" id="{428F4FC8-4D19-463A-8CC7-6C1744395F91}"/>
              </a:ext>
            </a:extLst>
          </p:cNvPr>
          <p:cNvSpPr>
            <a:spLocks/>
          </p:cNvSpPr>
          <p:nvPr/>
        </p:nvSpPr>
        <p:spPr bwMode="auto">
          <a:xfrm>
            <a:off x="7711768" y="249515"/>
            <a:ext cx="4480232" cy="4421057"/>
          </a:xfrm>
          <a:custGeom>
            <a:avLst/>
            <a:gdLst>
              <a:gd name="T0" fmla="*/ 2585 w 2585"/>
              <a:gd name="T1" fmla="*/ 3050 h 3050"/>
              <a:gd name="T2" fmla="*/ 0 w 2585"/>
              <a:gd name="T3" fmla="*/ 1592 h 3050"/>
              <a:gd name="T4" fmla="*/ 2502 w 2585"/>
              <a:gd name="T5" fmla="*/ 0 h 3050"/>
              <a:gd name="T6" fmla="*/ 2585 w 2585"/>
              <a:gd name="T7" fmla="*/ 3050 h 3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50">
                <a:moveTo>
                  <a:pt x="2585" y="3050"/>
                </a:moveTo>
                <a:lnTo>
                  <a:pt x="0" y="1592"/>
                </a:lnTo>
                <a:lnTo>
                  <a:pt x="2502" y="0"/>
                </a:lnTo>
                <a:lnTo>
                  <a:pt x="2585" y="305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8">
            <a:extLst>
              <a:ext uri="{FF2B5EF4-FFF2-40B4-BE49-F238E27FC236}">
                <a16:creationId xmlns:a16="http://schemas.microsoft.com/office/drawing/2014/main" id="{D756B773-F32A-4EB8-9FCF-642952859F94}"/>
              </a:ext>
            </a:extLst>
          </p:cNvPr>
          <p:cNvSpPr>
            <a:spLocks/>
          </p:cNvSpPr>
          <p:nvPr/>
        </p:nvSpPr>
        <p:spPr bwMode="auto">
          <a:xfrm>
            <a:off x="7711768" y="302387"/>
            <a:ext cx="4480232" cy="4376121"/>
          </a:xfrm>
          <a:custGeom>
            <a:avLst/>
            <a:gdLst>
              <a:gd name="T0" fmla="*/ 2585 w 2585"/>
              <a:gd name="T1" fmla="*/ 3019 h 3019"/>
              <a:gd name="T2" fmla="*/ 0 w 2585"/>
              <a:gd name="T3" fmla="*/ 1556 h 3019"/>
              <a:gd name="T4" fmla="*/ 2533 w 2585"/>
              <a:gd name="T5" fmla="*/ 0 h 3019"/>
              <a:gd name="T6" fmla="*/ 2585 w 2585"/>
              <a:gd name="T7" fmla="*/ 3019 h 3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19">
                <a:moveTo>
                  <a:pt x="2585" y="3019"/>
                </a:moveTo>
                <a:lnTo>
                  <a:pt x="0" y="1556"/>
                </a:lnTo>
                <a:lnTo>
                  <a:pt x="2533" y="0"/>
                </a:lnTo>
                <a:lnTo>
                  <a:pt x="2585" y="301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9">
            <a:extLst>
              <a:ext uri="{FF2B5EF4-FFF2-40B4-BE49-F238E27FC236}">
                <a16:creationId xmlns:a16="http://schemas.microsoft.com/office/drawing/2014/main" id="{D2EE7CFB-37ED-4824-B4FC-2FD038F7A078}"/>
              </a:ext>
            </a:extLst>
          </p:cNvPr>
          <p:cNvSpPr>
            <a:spLocks/>
          </p:cNvSpPr>
          <p:nvPr/>
        </p:nvSpPr>
        <p:spPr bwMode="auto">
          <a:xfrm>
            <a:off x="7711768" y="355260"/>
            <a:ext cx="4480232" cy="4331187"/>
          </a:xfrm>
          <a:custGeom>
            <a:avLst/>
            <a:gdLst>
              <a:gd name="T0" fmla="*/ 2585 w 2585"/>
              <a:gd name="T1" fmla="*/ 2988 h 2988"/>
              <a:gd name="T2" fmla="*/ 0 w 2585"/>
              <a:gd name="T3" fmla="*/ 1520 h 2988"/>
              <a:gd name="T4" fmla="*/ 2559 w 2585"/>
              <a:gd name="T5" fmla="*/ 0 h 2988"/>
              <a:gd name="T6" fmla="*/ 2585 w 2585"/>
              <a:gd name="T7" fmla="*/ 2988 h 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88">
                <a:moveTo>
                  <a:pt x="2585" y="2988"/>
                </a:moveTo>
                <a:lnTo>
                  <a:pt x="0" y="1520"/>
                </a:lnTo>
                <a:lnTo>
                  <a:pt x="2559" y="0"/>
                </a:lnTo>
                <a:lnTo>
                  <a:pt x="2585" y="2988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20">
            <a:extLst>
              <a:ext uri="{FF2B5EF4-FFF2-40B4-BE49-F238E27FC236}">
                <a16:creationId xmlns:a16="http://schemas.microsoft.com/office/drawing/2014/main" id="{3B23CFA4-4AAF-4049-88D3-846FD0026F2C}"/>
              </a:ext>
            </a:extLst>
          </p:cNvPr>
          <p:cNvSpPr>
            <a:spLocks/>
          </p:cNvSpPr>
          <p:nvPr/>
        </p:nvSpPr>
        <p:spPr bwMode="auto">
          <a:xfrm>
            <a:off x="7711766" y="409582"/>
            <a:ext cx="4480233" cy="4284802"/>
          </a:xfrm>
          <a:custGeom>
            <a:avLst/>
            <a:gdLst>
              <a:gd name="T0" fmla="*/ 2585 w 2585"/>
              <a:gd name="T1" fmla="*/ 2956 h 2956"/>
              <a:gd name="T2" fmla="*/ 0 w 2585"/>
              <a:gd name="T3" fmla="*/ 1483 h 2956"/>
              <a:gd name="T4" fmla="*/ 2585 w 2585"/>
              <a:gd name="T5" fmla="*/ 0 h 2956"/>
              <a:gd name="T6" fmla="*/ 2585 w 2585"/>
              <a:gd name="T7" fmla="*/ 2956 h 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56">
                <a:moveTo>
                  <a:pt x="2585" y="2956"/>
                </a:moveTo>
                <a:lnTo>
                  <a:pt x="0" y="1483"/>
                </a:lnTo>
                <a:lnTo>
                  <a:pt x="2585" y="0"/>
                </a:lnTo>
                <a:lnTo>
                  <a:pt x="2585" y="2956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938" cap="flat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5E313E29-32FD-4DDE-B43F-E876A75B1099}"/>
              </a:ext>
            </a:extLst>
          </p:cNvPr>
          <p:cNvGrpSpPr/>
          <p:nvPr/>
        </p:nvGrpSpPr>
        <p:grpSpPr>
          <a:xfrm>
            <a:off x="3172235" y="1092418"/>
            <a:ext cx="5487010" cy="1292655"/>
            <a:chOff x="3322015" y="916626"/>
            <a:chExt cx="5682728" cy="1292655"/>
          </a:xfrm>
        </p:grpSpPr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BF68D97D-00F1-436A-BD7C-C058BDD5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8156" y="1442383"/>
              <a:ext cx="1836286" cy="130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75B7C156-0A19-49C9-BC92-4BF7EA757D0C}"/>
                </a:ext>
              </a:extLst>
            </p:cNvPr>
            <p:cNvSpPr/>
            <p:nvPr/>
          </p:nvSpPr>
          <p:spPr>
            <a:xfrm>
              <a:off x="3322015" y="916626"/>
              <a:ext cx="22562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800" b="1" dirty="0">
                  <a:latin typeface="+mj-lt"/>
                </a:rPr>
                <a:t>DRUGBANK</a:t>
              </a:r>
              <a:endParaRPr lang="zh-CN" altLang="en-US" sz="2800" b="1" dirty="0">
                <a:latin typeface="+mj-lt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EE8F0E82-813D-41D2-880F-EE20084D6B59}"/>
                </a:ext>
              </a:extLst>
            </p:cNvPr>
            <p:cNvSpPr/>
            <p:nvPr/>
          </p:nvSpPr>
          <p:spPr>
            <a:xfrm>
              <a:off x="4176490" y="1501395"/>
              <a:ext cx="482825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提取了药物与蛋白质作用残基名称列表。</a:t>
              </a:r>
              <a:endParaRPr lang="en-US" altLang="zh-CN" sz="2000" dirty="0"/>
            </a:p>
            <a:p>
              <a:r>
                <a:rPr lang="en-US" altLang="zh-CN" sz="2000" dirty="0"/>
                <a:t>“HET”</a:t>
              </a:r>
              <a:r>
                <a:rPr lang="zh-CN" altLang="en-US" sz="2000" dirty="0"/>
                <a:t>字段信息。</a:t>
              </a: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0BA16A49-EAA3-48B0-8636-13E776F7B636}"/>
              </a:ext>
            </a:extLst>
          </p:cNvPr>
          <p:cNvGrpSpPr/>
          <p:nvPr/>
        </p:nvGrpSpPr>
        <p:grpSpPr>
          <a:xfrm>
            <a:off x="7203131" y="4807542"/>
            <a:ext cx="4516306" cy="1125230"/>
            <a:chOff x="4825227" y="4711034"/>
            <a:chExt cx="4578779" cy="1330555"/>
          </a:xfrm>
        </p:grpSpPr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9FDB0A59-BC25-4D43-B8B7-EB79069030A9}"/>
                </a:ext>
              </a:extLst>
            </p:cNvPr>
            <p:cNvCxnSpPr>
              <a:cxnSpLocks/>
            </p:cNvCxnSpPr>
            <p:nvPr/>
          </p:nvCxnSpPr>
          <p:spPr>
            <a:xfrm>
              <a:off x="5405552" y="5234254"/>
              <a:ext cx="30142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840D0EFF-3319-4CD5-8D15-B3F1041E4201}"/>
                </a:ext>
              </a:extLst>
            </p:cNvPr>
            <p:cNvSpPr/>
            <p:nvPr/>
          </p:nvSpPr>
          <p:spPr>
            <a:xfrm>
              <a:off x="4825227" y="4711034"/>
              <a:ext cx="38888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latin typeface="+mj-lt"/>
                </a:rPr>
                <a:t>PROTEIN DATA BANK</a:t>
              </a:r>
              <a:endParaRPr lang="zh-CN" altLang="en-US" sz="2800" b="1" dirty="0">
                <a:latin typeface="+mj-lt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88FCAD19-62D9-48EE-86CF-58ABB4F93133}"/>
                </a:ext>
              </a:extLst>
            </p:cNvPr>
            <p:cNvSpPr/>
            <p:nvPr/>
          </p:nvSpPr>
          <p:spPr>
            <a:xfrm>
              <a:off x="4930611" y="5333703"/>
              <a:ext cx="447339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dirty="0"/>
                <a:t>筛选得到包含药物作用位点的蛋白质</a:t>
              </a:r>
              <a:endParaRPr lang="en-US" altLang="zh-CN" sz="2000" dirty="0"/>
            </a:p>
            <a:p>
              <a:pPr algn="r"/>
              <a:r>
                <a:rPr lang="zh-CN" altLang="en-US" sz="2000" dirty="0"/>
                <a:t>及其序列信息和作用位点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667E711-084C-470B-97E2-7D3747E9F5B3}"/>
              </a:ext>
            </a:extLst>
          </p:cNvPr>
          <p:cNvGrpSpPr/>
          <p:nvPr/>
        </p:nvGrpSpPr>
        <p:grpSpPr>
          <a:xfrm>
            <a:off x="6200996" y="2679814"/>
            <a:ext cx="2907312" cy="1257687"/>
            <a:chOff x="5106280" y="2359103"/>
            <a:chExt cx="2907312" cy="1257687"/>
          </a:xfrm>
        </p:grpSpPr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F03569C7-9DB9-48F6-8FFB-BB63660A9140}"/>
                </a:ext>
              </a:extLst>
            </p:cNvPr>
            <p:cNvSpPr txBox="1"/>
            <p:nvPr/>
          </p:nvSpPr>
          <p:spPr>
            <a:xfrm>
              <a:off x="5982267" y="2970459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latin typeface="+mj-lt"/>
                </a:rPr>
                <a:t>数据收集</a:t>
              </a:r>
            </a:p>
          </p:txBody>
        </p: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498F7D40-2C8C-43C1-A544-EDF2D9BF7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06280" y="2359103"/>
              <a:ext cx="905124" cy="42456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758C35E0-D8BC-48A3-80F6-13FFE2DF3AE5}"/>
              </a:ext>
            </a:extLst>
          </p:cNvPr>
          <p:cNvCxnSpPr>
            <a:cxnSpLocks/>
          </p:cNvCxnSpPr>
          <p:nvPr/>
        </p:nvCxnSpPr>
        <p:spPr>
          <a:xfrm>
            <a:off x="9008722" y="4007747"/>
            <a:ext cx="905124" cy="4245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06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DDCE07E1-FA55-420B-99D0-51CFBAE7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10" y="-2260379"/>
            <a:ext cx="13069647" cy="107156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4B179B6-CB24-4A7E-926E-9EE291C1AD5B}"/>
              </a:ext>
            </a:extLst>
          </p:cNvPr>
          <p:cNvGrpSpPr/>
          <p:nvPr/>
        </p:nvGrpSpPr>
        <p:grpSpPr>
          <a:xfrm>
            <a:off x="0" y="-28954"/>
            <a:ext cx="3235935" cy="6915908"/>
            <a:chOff x="1" y="-26776"/>
            <a:chExt cx="5465401" cy="691590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55C1404-A8DE-4199-9C2E-0967C573E060}"/>
                </a:ext>
              </a:extLst>
            </p:cNvPr>
            <p:cNvGrpSpPr/>
            <p:nvPr/>
          </p:nvGrpSpPr>
          <p:grpSpPr>
            <a:xfrm>
              <a:off x="2764301" y="0"/>
              <a:ext cx="2701101" cy="6889132"/>
              <a:chOff x="2075" y="0"/>
              <a:chExt cx="6717644" cy="6858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5" y="1774"/>
                <a:ext cx="6707794" cy="6840842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0976" y="0"/>
                <a:ext cx="3768743" cy="6858000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2618B4-D452-4247-BEC2-18170AC17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39"/>
            <a:stretch/>
          </p:blipFill>
          <p:spPr>
            <a:xfrm>
              <a:off x="1" y="-26776"/>
              <a:ext cx="3576320" cy="6915908"/>
            </a:xfrm>
            <a:prstGeom prst="rect">
              <a:avLst/>
            </a:prstGeom>
          </p:spPr>
        </p:pic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BD1FA0EC-DC1D-4EC0-BE51-99D8E19CA1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8768" y="321279"/>
              <a:ext cx="427656" cy="427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3191346-CFFD-4B50-BB36-050240E0DCD5}"/>
                </a:ext>
              </a:extLst>
            </p:cNvPr>
            <p:cNvSpPr/>
            <p:nvPr/>
          </p:nvSpPr>
          <p:spPr bwMode="auto">
            <a:xfrm>
              <a:off x="1400653" y="1131248"/>
              <a:ext cx="1620957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开始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F0F5CD-05C6-44A6-8B93-C7B3BB49682D}"/>
                </a:ext>
              </a:extLst>
            </p:cNvPr>
            <p:cNvSpPr/>
            <p:nvPr/>
          </p:nvSpPr>
          <p:spPr bwMode="auto">
            <a:xfrm>
              <a:off x="846421" y="2114433"/>
              <a:ext cx="2729899" cy="78658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数据获取和处理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B0E213-8078-4426-BF62-D56FA9326FE2}"/>
                </a:ext>
              </a:extLst>
            </p:cNvPr>
            <p:cNvSpPr/>
            <p:nvPr/>
          </p:nvSpPr>
          <p:spPr bwMode="auto">
            <a:xfrm>
              <a:off x="991696" y="4631318"/>
              <a:ext cx="263370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调试模型</a:t>
              </a:r>
              <a:endParaRPr lang="en-US" altLang="zh-CN" sz="2000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19ED550-423C-4D5E-A4D6-370B8C74DC28}"/>
                </a:ext>
              </a:extLst>
            </p:cNvPr>
            <p:cNvSpPr/>
            <p:nvPr/>
          </p:nvSpPr>
          <p:spPr bwMode="auto">
            <a:xfrm>
              <a:off x="895510" y="3380351"/>
              <a:ext cx="272989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建立深度学习模型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993E275-A307-46FB-AD3C-5825E64219B0}"/>
                </a:ext>
              </a:extLst>
            </p:cNvPr>
            <p:cNvSpPr/>
            <p:nvPr/>
          </p:nvSpPr>
          <p:spPr bwMode="auto">
            <a:xfrm>
              <a:off x="1400654" y="5937601"/>
              <a:ext cx="1620948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结束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43C5D59-1AEE-4EC7-9898-056547441268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2211132" y="1654468"/>
              <a:ext cx="239" cy="4599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6B95A31E-5AD9-484E-9DC6-E031E7386DA5}"/>
                </a:ext>
              </a:extLst>
            </p:cNvPr>
            <p:cNvCxnSpPr/>
            <p:nvPr/>
          </p:nvCxnSpPr>
          <p:spPr>
            <a:xfrm flipH="1">
              <a:off x="2200993" y="290718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AB7BC7A4-573E-4BB8-B090-1D2E7D6B31AB}"/>
                </a:ext>
              </a:extLst>
            </p:cNvPr>
            <p:cNvCxnSpPr/>
            <p:nvPr/>
          </p:nvCxnSpPr>
          <p:spPr>
            <a:xfrm flipH="1">
              <a:off x="2220684" y="417581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49BB5167-9A3F-4E3E-906B-7B328A23FEE4}"/>
                </a:ext>
              </a:extLst>
            </p:cNvPr>
            <p:cNvCxnSpPr/>
            <p:nvPr/>
          </p:nvCxnSpPr>
          <p:spPr>
            <a:xfrm flipH="1">
              <a:off x="2200993" y="541262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D03134-EA90-4D3C-AA90-EF51F4D623FF}"/>
              </a:ext>
            </a:extLst>
          </p:cNvPr>
          <p:cNvGrpSpPr/>
          <p:nvPr/>
        </p:nvGrpSpPr>
        <p:grpSpPr>
          <a:xfrm>
            <a:off x="209311" y="114725"/>
            <a:ext cx="2327066" cy="833609"/>
            <a:chOff x="64293" y="254705"/>
            <a:chExt cx="2764246" cy="990217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D3EA231-458E-4622-8E21-5BE5F49D9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43" name="AutoShape 28">
              <a:extLst>
                <a:ext uri="{FF2B5EF4-FFF2-40B4-BE49-F238E27FC236}">
                  <a16:creationId xmlns:a16="http://schemas.microsoft.com/office/drawing/2014/main" id="{BAD9A295-2CF8-471E-9697-1567EBE4CE1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7FFE763-FA6C-4AB9-8A0B-0969A3283516}"/>
                </a:ext>
              </a:extLst>
            </p:cNvPr>
            <p:cNvSpPr txBox="1"/>
            <p:nvPr/>
          </p:nvSpPr>
          <p:spPr>
            <a:xfrm>
              <a:off x="299055" y="505276"/>
              <a:ext cx="600190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595498A-E17A-45D0-90E3-F714D86C94B4}"/>
                </a:ext>
              </a:extLst>
            </p:cNvPr>
            <p:cNvSpPr txBox="1"/>
            <p:nvPr/>
          </p:nvSpPr>
          <p:spPr>
            <a:xfrm>
              <a:off x="903057" y="536189"/>
              <a:ext cx="1925482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数据清洗</a:t>
              </a: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837E3271-6C86-4855-9C15-DEE2F1F966FD}"/>
              </a:ext>
            </a:extLst>
          </p:cNvPr>
          <p:cNvSpPr/>
          <p:nvPr/>
        </p:nvSpPr>
        <p:spPr>
          <a:xfrm>
            <a:off x="6753819" y="2242326"/>
            <a:ext cx="1933786" cy="1933786"/>
          </a:xfrm>
          <a:prstGeom prst="ellipse">
            <a:avLst/>
          </a:prstGeom>
          <a:solidFill>
            <a:schemeClr val="bg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4FD0FC1-3C06-4D1B-87CB-8C1D7FE7E747}"/>
              </a:ext>
            </a:extLst>
          </p:cNvPr>
          <p:cNvSpPr txBox="1"/>
          <p:nvPr/>
        </p:nvSpPr>
        <p:spPr>
          <a:xfrm>
            <a:off x="7060444" y="2517518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</a:rPr>
              <a:t>数据</a:t>
            </a:r>
            <a:endParaRPr lang="en-US" altLang="zh-CN" sz="4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</a:rPr>
              <a:t>清洗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359CA84-AE3A-49E7-9B49-66DA1C799092}"/>
              </a:ext>
            </a:extLst>
          </p:cNvPr>
          <p:cNvSpPr/>
          <p:nvPr/>
        </p:nvSpPr>
        <p:spPr>
          <a:xfrm>
            <a:off x="8687605" y="335244"/>
            <a:ext cx="2629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标记作用位点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5038DF7-7E8C-4A16-8CF0-4D15747152EC}"/>
              </a:ext>
            </a:extLst>
          </p:cNvPr>
          <p:cNvGrpSpPr/>
          <p:nvPr/>
        </p:nvGrpSpPr>
        <p:grpSpPr>
          <a:xfrm>
            <a:off x="1993191" y="854185"/>
            <a:ext cx="4311532" cy="1644905"/>
            <a:chOff x="2506514" y="191037"/>
            <a:chExt cx="4311532" cy="1644905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C3EA7B1-6F30-47B8-AC9E-30C11248D210}"/>
                </a:ext>
              </a:extLst>
            </p:cNvPr>
            <p:cNvSpPr/>
            <p:nvPr/>
          </p:nvSpPr>
          <p:spPr>
            <a:xfrm>
              <a:off x="4296783" y="191037"/>
              <a:ext cx="25212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+mj-lt"/>
                </a:rPr>
                <a:t>根据需求对数据</a:t>
              </a:r>
              <a:endParaRPr lang="en-US" altLang="zh-CN" sz="2400" b="1" dirty="0">
                <a:latin typeface="+mj-lt"/>
              </a:endParaRPr>
            </a:p>
            <a:p>
              <a:r>
                <a:rPr lang="zh-CN" altLang="en-US" sz="2400" b="1" dirty="0">
                  <a:latin typeface="+mj-lt"/>
                </a:rPr>
                <a:t>进行整理及清洗：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D596002-53EF-44E1-AFB4-D934873F890B}"/>
                </a:ext>
              </a:extLst>
            </p:cNvPr>
            <p:cNvSpPr/>
            <p:nvPr/>
          </p:nvSpPr>
          <p:spPr>
            <a:xfrm>
              <a:off x="2506514" y="1497388"/>
              <a:ext cx="28429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DD84CC97-9923-461A-A569-7E9995A57EA0}"/>
              </a:ext>
            </a:extLst>
          </p:cNvPr>
          <p:cNvSpPr/>
          <p:nvPr/>
        </p:nvSpPr>
        <p:spPr>
          <a:xfrm>
            <a:off x="8538283" y="5202646"/>
            <a:ext cx="2629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最终结果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B1B1B3E-EE0A-46C4-9203-DA03EFE4F751}"/>
              </a:ext>
            </a:extLst>
          </p:cNvPr>
          <p:cNvGrpSpPr/>
          <p:nvPr/>
        </p:nvGrpSpPr>
        <p:grpSpPr>
          <a:xfrm>
            <a:off x="3622616" y="4194641"/>
            <a:ext cx="3785222" cy="738664"/>
            <a:chOff x="2506514" y="4643843"/>
            <a:chExt cx="3785222" cy="738664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9AF8C59-06EB-4C79-9BA9-600EA9F44A9E}"/>
                </a:ext>
              </a:extLst>
            </p:cNvPr>
            <p:cNvSpPr/>
            <p:nvPr/>
          </p:nvSpPr>
          <p:spPr>
            <a:xfrm>
              <a:off x="2523137" y="4643843"/>
              <a:ext cx="376859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+mj-lt"/>
                </a:rPr>
                <a:t>比对标准序列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2BBB0E7-1A06-41F7-97A2-B5DC3891A198}"/>
                </a:ext>
              </a:extLst>
            </p:cNvPr>
            <p:cNvSpPr/>
            <p:nvPr/>
          </p:nvSpPr>
          <p:spPr>
            <a:xfrm>
              <a:off x="2506514" y="5043953"/>
              <a:ext cx="28429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9F64C2B6-2E9A-498C-BC00-97B33FC4B7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6136"/>
          <a:stretch/>
        </p:blipFill>
        <p:spPr>
          <a:xfrm>
            <a:off x="8764621" y="901110"/>
            <a:ext cx="2703054" cy="813494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2996D458-B0B3-4E0E-8610-F05C971A8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1154" y="4776017"/>
            <a:ext cx="4025880" cy="176911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A583B848-2060-475E-AB19-E685AAFF17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1998"/>
          <a:stretch/>
        </p:blipFill>
        <p:spPr>
          <a:xfrm>
            <a:off x="8685260" y="5786813"/>
            <a:ext cx="2703054" cy="671830"/>
          </a:xfrm>
          <a:prstGeom prst="rect">
            <a:avLst/>
          </a:prstGeom>
        </p:spPr>
      </p:pic>
      <p:sp>
        <p:nvSpPr>
          <p:cNvPr id="73" name="椭圆 72">
            <a:extLst>
              <a:ext uri="{FF2B5EF4-FFF2-40B4-BE49-F238E27FC236}">
                <a16:creationId xmlns:a16="http://schemas.microsoft.com/office/drawing/2014/main" id="{097F1292-893B-44EA-AD57-95CB63465855}"/>
              </a:ext>
            </a:extLst>
          </p:cNvPr>
          <p:cNvSpPr/>
          <p:nvPr/>
        </p:nvSpPr>
        <p:spPr>
          <a:xfrm>
            <a:off x="8205135" y="319101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53C4551-F53C-48CE-9A0E-D33A8A8FF8E7}"/>
              </a:ext>
            </a:extLst>
          </p:cNvPr>
          <p:cNvSpPr/>
          <p:nvPr/>
        </p:nvSpPr>
        <p:spPr>
          <a:xfrm>
            <a:off x="3157159" y="4205169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A7B97BB5-5912-467A-A929-773E1E85BA45}"/>
              </a:ext>
            </a:extLst>
          </p:cNvPr>
          <p:cNvSpPr/>
          <p:nvPr/>
        </p:nvSpPr>
        <p:spPr>
          <a:xfrm>
            <a:off x="8069950" y="5169993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5925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982</Words>
  <Application>Microsoft Office PowerPoint</Application>
  <PresentationFormat>宽屏</PresentationFormat>
  <Paragraphs>209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华文宋体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宇豪 翟</dc:creator>
  <cp:lastModifiedBy>宇豪 翟</cp:lastModifiedBy>
  <cp:revision>12</cp:revision>
  <dcterms:created xsi:type="dcterms:W3CDTF">2019-03-10T03:54:12Z</dcterms:created>
  <dcterms:modified xsi:type="dcterms:W3CDTF">2019-03-10T06:16:33Z</dcterms:modified>
</cp:coreProperties>
</file>